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20"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329" r:id="rId18"/>
    <p:sldId id="272" r:id="rId19"/>
    <p:sldId id="273" r:id="rId20"/>
    <p:sldId id="274" r:id="rId21"/>
    <p:sldId id="275" r:id="rId22"/>
    <p:sldId id="318" r:id="rId23"/>
    <p:sldId id="330" r:id="rId24"/>
    <p:sldId id="319" r:id="rId25"/>
    <p:sldId id="276" r:id="rId26"/>
    <p:sldId id="277" r:id="rId27"/>
    <p:sldId id="278" r:id="rId28"/>
    <p:sldId id="281" r:id="rId29"/>
    <p:sldId id="280" r:id="rId30"/>
    <p:sldId id="288" r:id="rId31"/>
    <p:sldId id="289" r:id="rId32"/>
    <p:sldId id="312" r:id="rId33"/>
    <p:sldId id="311" r:id="rId34"/>
    <p:sldId id="290" r:id="rId35"/>
    <p:sldId id="291" r:id="rId36"/>
    <p:sldId id="292" r:id="rId37"/>
    <p:sldId id="314" r:id="rId38"/>
    <p:sldId id="313" r:id="rId39"/>
    <p:sldId id="293" r:id="rId40"/>
    <p:sldId id="315" r:id="rId41"/>
    <p:sldId id="296" r:id="rId42"/>
    <p:sldId id="316" r:id="rId43"/>
    <p:sldId id="295" r:id="rId44"/>
    <p:sldId id="317" r:id="rId45"/>
    <p:sldId id="282" r:id="rId46"/>
    <p:sldId id="283" r:id="rId47"/>
    <p:sldId id="284" r:id="rId48"/>
    <p:sldId id="285" r:id="rId49"/>
    <p:sldId id="297" r:id="rId50"/>
    <p:sldId id="298" r:id="rId51"/>
    <p:sldId id="299" r:id="rId52"/>
    <p:sldId id="300" r:id="rId53"/>
    <p:sldId id="301" r:id="rId54"/>
    <p:sldId id="302" r:id="rId55"/>
    <p:sldId id="304" r:id="rId56"/>
    <p:sldId id="305" r:id="rId57"/>
    <p:sldId id="307" r:id="rId58"/>
    <p:sldId id="303" r:id="rId59"/>
    <p:sldId id="306" r:id="rId60"/>
    <p:sldId id="308" r:id="rId61"/>
    <p:sldId id="309" r:id="rId62"/>
    <p:sldId id="310" r:id="rId63"/>
    <p:sldId id="286" r:id="rId64"/>
    <p:sldId id="321" r:id="rId65"/>
    <p:sldId id="322" r:id="rId66"/>
    <p:sldId id="323" r:id="rId67"/>
    <p:sldId id="324" r:id="rId68"/>
    <p:sldId id="325" r:id="rId69"/>
    <p:sldId id="326" r:id="rId70"/>
    <p:sldId id="327" r:id="rId71"/>
    <p:sldId id="328" r:id="rId72"/>
    <p:sldId id="331" r:id="rId73"/>
    <p:sldId id="332" r:id="rId74"/>
    <p:sldId id="333" r:id="rId75"/>
    <p:sldId id="287"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CDF6120-F1F0-4C60-9FE9-39AC71A9C79D}" type="datetimeFigureOut">
              <a:rPr lang="en-US" smtClean="0"/>
              <a:pPr/>
              <a:t>10/29/2022</a:t>
            </a:fld>
            <a:endParaRPr lang="en-US" sz="1600" dirty="0"/>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kumimoji="0" lang="en-US" dirty="0"/>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EA7C8D44-3667-46F6-9772-CC52308E2A7F}"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ACDF6120-F1F0-4C60-9FE9-39AC71A9C79D}" type="datetimeFigureOut">
              <a:rPr lang="en-US" smtClean="0"/>
              <a:pPr/>
              <a:t>10/29/2022</a:t>
            </a:fld>
            <a:endParaRPr lang="en-US"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7" name="6 Başlık"/>
          <p:cNvSpPr>
            <a:spLocks noGrp="1"/>
          </p:cNvSpPr>
          <p:nvPr>
            <p:ph type="title"/>
          </p:nvPr>
        </p:nvSpPr>
        <p:spPr/>
        <p:txBody>
          <a:bodyPr rtlCol="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ACDF6120-F1F0-4C60-9FE9-39AC71A9C79D}" type="datetimeFigureOut">
              <a:rPr lang="en-US" smtClean="0"/>
              <a:pPr/>
              <a:t>10/29/2022</a:t>
            </a:fld>
            <a:endParaRPr lang="en-US" dirty="0"/>
          </a:p>
        </p:txBody>
      </p:sp>
      <p:sp>
        <p:nvSpPr>
          <p:cNvPr id="5" name="4 Altbilgi Yer Tutucusu"/>
          <p:cNvSpPr>
            <a:spLocks noGrp="1"/>
          </p:cNvSpPr>
          <p:nvPr>
            <p:ph type="ftr" sz="quarter" idx="11"/>
          </p:nvPr>
        </p:nvSpPr>
        <p:spPr/>
        <p:txBody>
          <a:bodyPr/>
          <a:lstStyle/>
          <a:p>
            <a:endParaRPr kumimoji="0" lang="en-US" dirty="0"/>
          </a:p>
        </p:txBody>
      </p:sp>
      <p:sp>
        <p:nvSpPr>
          <p:cNvPr id="6" name="5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7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8" name="7 Altbilgi Yer Tutucusu"/>
          <p:cNvSpPr>
            <a:spLocks noGrp="1"/>
          </p:cNvSpPr>
          <p:nvPr>
            <p:ph type="ftr" sz="quarter" idx="11"/>
          </p:nvPr>
        </p:nvSpPr>
        <p:spPr/>
        <p:txBody>
          <a:bodyPr/>
          <a:lstStyle/>
          <a:p>
            <a:endParaRPr kumimoji="0" lang="en-US"/>
          </a:p>
        </p:txBody>
      </p:sp>
      <p:sp>
        <p:nvSpPr>
          <p:cNvPr id="9" name="8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4" name="3 Altbilgi Yer Tutucusu"/>
          <p:cNvSpPr>
            <a:spLocks noGrp="1"/>
          </p:cNvSpPr>
          <p:nvPr>
            <p:ph type="ftr" sz="quarter" idx="11"/>
          </p:nvPr>
        </p:nvSpPr>
        <p:spPr/>
        <p:txBody>
          <a:bodyPr/>
          <a:lstStyle/>
          <a:p>
            <a:endParaRPr kumimoji="0" lang="en-US"/>
          </a:p>
        </p:txBody>
      </p:sp>
      <p:sp>
        <p:nvSpPr>
          <p:cNvPr id="5" name="4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5 Başlık"/>
          <p:cNvSpPr>
            <a:spLocks noGrp="1"/>
          </p:cNvSpPr>
          <p:nvPr>
            <p:ph type="title"/>
          </p:nvPr>
        </p:nvSpPr>
        <p:spPr/>
        <p:txBody>
          <a:bodyPr rtlCol="0"/>
          <a:lstStyle/>
          <a:p>
            <a:r>
              <a:rPr kumimoji="0" lang="tr-TR"/>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CDF6120-F1F0-4C60-9FE9-39AC71A9C79D}" type="datetimeFigureOut">
              <a:rPr lang="en-US" smtClean="0"/>
              <a:pPr/>
              <a:t>10/29/2022</a:t>
            </a:fld>
            <a:endParaRPr lang="en-US"/>
          </a:p>
        </p:txBody>
      </p:sp>
      <p:sp>
        <p:nvSpPr>
          <p:cNvPr id="3" name="2 Altbilgi Yer Tutucusu"/>
          <p:cNvSpPr>
            <a:spLocks noGrp="1"/>
          </p:cNvSpPr>
          <p:nvPr>
            <p:ph type="ftr" sz="quarter" idx="11"/>
          </p:nvPr>
        </p:nvSpPr>
        <p:spPr/>
        <p:txBody>
          <a:bodyPr/>
          <a:lstStyle/>
          <a:p>
            <a:endParaRPr kumimoji="0" lang="en-US"/>
          </a:p>
        </p:txBody>
      </p:sp>
      <p:sp>
        <p:nvSpPr>
          <p:cNvPr id="4" name="3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ACDF6120-F1F0-4C60-9FE9-39AC71A9C79D}" type="datetimeFigureOut">
              <a:rPr lang="en-US" smtClean="0"/>
              <a:pPr/>
              <a:t>10/29/2022</a:t>
            </a:fld>
            <a:endParaRPr lang="en-US"/>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CDF6120-F1F0-4C60-9FE9-39AC71A9C79D}" type="datetimeFigureOut">
              <a:rPr lang="en-US" smtClean="0"/>
              <a:pPr/>
              <a:t>10/29/2022</a:t>
            </a:fld>
            <a:endParaRPr lang="en-US"/>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EA7C8D44-3667-46F6-9772-CC52308E2A7F}" type="slidenum">
              <a:rPr kumimoji="0" lang="en-US" smtClean="0"/>
              <a:pPr/>
              <a:t>‹#›</a:t>
            </a:fld>
            <a:endParaRPr kumimoji="0" lang="en-US"/>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DF6120-F1F0-4C60-9FE9-39AC71A9C79D}" type="datetimeFigureOut">
              <a:rPr lang="en-US" smtClean="0"/>
              <a:pPr/>
              <a:t>10/29/2022</a:t>
            </a:fld>
            <a:endParaRPr lang="en-US" sz="1400" dirty="0">
              <a:solidFill>
                <a:schemeClr val="tx2"/>
              </a:solidFill>
            </a:endParaRP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400" dirty="0">
              <a:solidFill>
                <a:schemeClr val="tx2"/>
              </a:solidFill>
            </a:endParaRP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br>
              <a:rPr lang="tr-TR" sz="3600" dirty="0"/>
            </a:br>
            <a:r>
              <a:rPr lang="tr-TR" sz="3600" dirty="0"/>
              <a:t>Arabuluculuk Mevzuatı</a:t>
            </a:r>
            <a:endParaRPr lang="tr-TR" dirty="0"/>
          </a:p>
        </p:txBody>
      </p:sp>
      <p:sp>
        <p:nvSpPr>
          <p:cNvPr id="3" name="2 Alt Başlık"/>
          <p:cNvSpPr>
            <a:spLocks noGrp="1"/>
          </p:cNvSpPr>
          <p:nvPr>
            <p:ph type="subTitle" idx="1"/>
          </p:nvPr>
        </p:nvSpPr>
        <p:spPr/>
        <p:txBody>
          <a:bodyPr/>
          <a:lstStyle/>
          <a:p>
            <a:r>
              <a:rPr lang="tr-TR" dirty="0"/>
              <a:t>Avukat ve Arabulucu Hamdi </a:t>
            </a:r>
            <a:r>
              <a:rPr lang="tr-TR"/>
              <a:t>Can ÜNSAL</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6309420"/>
          </a:xfrm>
          <a:prstGeom prst="rect">
            <a:avLst/>
          </a:prstGeom>
        </p:spPr>
        <p:txBody>
          <a:bodyPr wrap="square">
            <a:spAutoFit/>
          </a:bodyPr>
          <a:lstStyle/>
          <a:p>
            <a:pPr algn="ctr"/>
            <a:r>
              <a:rPr lang="tr-TR" sz="2800" b="1" dirty="0"/>
              <a:t>Madde 6</a:t>
            </a:r>
          </a:p>
          <a:p>
            <a:pPr algn="ctr"/>
            <a:r>
              <a:rPr lang="tr-TR" dirty="0"/>
              <a:t>Unvanın kullanılması </a:t>
            </a:r>
          </a:p>
          <a:p>
            <a:pPr algn="ctr"/>
            <a:r>
              <a:rPr lang="tr-TR" sz="1200" b="1" dirty="0">
                <a:solidFill>
                  <a:srgbClr val="FF0000"/>
                </a:solidFill>
              </a:rPr>
              <a:t>(Yönetmelik m.8)</a:t>
            </a:r>
          </a:p>
          <a:p>
            <a:pPr algn="ctr"/>
            <a:endParaRPr lang="tr-TR" sz="2800" dirty="0"/>
          </a:p>
          <a:p>
            <a:pPr algn="ctr"/>
            <a:r>
              <a:rPr lang="tr-TR" sz="2400" dirty="0"/>
              <a:t>(1) Sicile kayıtlı olan arabulucular, arabulucu unvanını ve bu unvanın sağladığı yetkileri kullanma hakkına sahiptirler.</a:t>
            </a:r>
          </a:p>
          <a:p>
            <a:pPr algn="ctr"/>
            <a:endParaRPr lang="tr-TR" sz="2400" dirty="0"/>
          </a:p>
          <a:p>
            <a:pPr algn="ctr"/>
            <a:r>
              <a:rPr lang="tr-TR" sz="2400" dirty="0"/>
              <a:t>(2) Arabulucu, arabuluculuk faaliyeti sırasında bu unvanını belirtmek zorundadır.</a:t>
            </a:r>
          </a:p>
          <a:p>
            <a:pPr algn="ctr"/>
            <a:endParaRPr lang="tr-TR" sz="2400" dirty="0"/>
          </a:p>
          <a:p>
            <a:pPr algn="ctr"/>
            <a:r>
              <a:rPr lang="tr-TR" sz="2400" dirty="0"/>
              <a:t>(3) Daire Başkanlığı, arabulucuların uzmanlık alanlarını ve uzmanlığa ilişkin usul ve esasları belirlemeye yetkilidir.</a:t>
            </a:r>
          </a:p>
          <a:p>
            <a:endParaRPr lang="tr-TR" dirty="0"/>
          </a:p>
          <a:p>
            <a:endParaRPr lang="tr-TR" dirty="0"/>
          </a:p>
          <a:p>
            <a:endParaRPr lang="tr-TR" dirty="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6678751"/>
          </a:xfrm>
          <a:prstGeom prst="rect">
            <a:avLst/>
          </a:prstGeom>
        </p:spPr>
        <p:txBody>
          <a:bodyPr wrap="square">
            <a:spAutoFit/>
          </a:bodyPr>
          <a:lstStyle/>
          <a:p>
            <a:pPr algn="ctr"/>
            <a:r>
              <a:rPr lang="tr-TR" sz="2800" b="1" dirty="0"/>
              <a:t>Madde 7</a:t>
            </a:r>
          </a:p>
          <a:p>
            <a:pPr algn="ctr"/>
            <a:r>
              <a:rPr lang="tr-TR" dirty="0"/>
              <a:t>Ücret ve masrafların istenmesi </a:t>
            </a:r>
            <a:endParaRPr lang="tr-TR" b="1" dirty="0"/>
          </a:p>
          <a:p>
            <a:pPr algn="ctr"/>
            <a:r>
              <a:rPr lang="tr-TR" dirty="0"/>
              <a:t>(1) Arabulucu yapmış olduğu faaliyet karşılığı ücret ve masrafları isteme hakkına sahiptir. Arabulucu, ücret ve masraflar için avans da talep edebilir.</a:t>
            </a:r>
          </a:p>
          <a:p>
            <a:pPr algn="ctr"/>
            <a:r>
              <a:rPr lang="tr-TR" dirty="0"/>
              <a:t>(2) Aksi kararlaştırılmadıkça arabulucunun ücreti, faaliyetin sona erdiği tarihte yürürlükte bulunan Arabulucu Asgari Ücret Tarifesine göre belirlenir ve ücret ile masraf taraflarca eşit olarak karşılanır.</a:t>
            </a:r>
          </a:p>
          <a:p>
            <a:pPr algn="ctr"/>
            <a:r>
              <a:rPr lang="tr-TR" dirty="0"/>
              <a:t>(3) Arabulucu, arabuluculuk sürecine ilişkin olarak belirli kişiler için aracılık yapma veya belirli kişileri tavsiye etmenin karşılığı olarak ücret alamaz. Bu yasağa aykırı işlemler batıldır.</a:t>
            </a:r>
          </a:p>
          <a:p>
            <a:r>
              <a:rPr lang="tr-TR" sz="1000" b="1" dirty="0">
                <a:solidFill>
                  <a:srgbClr val="FF0000"/>
                </a:solidFill>
              </a:rPr>
              <a:t>MADDE 9</a:t>
            </a:r>
            <a:r>
              <a:rPr lang="tr-TR" sz="1000" dirty="0"/>
              <a:t> - (1) Arabulucu yapmış olduğu faaliyet karşılığı ücret ve masrafları isteme hakkına sahiptir. Arabulucu, ücret ve masraflar için avans da talep edebilir.</a:t>
            </a:r>
          </a:p>
          <a:p>
            <a:r>
              <a:rPr lang="tr-TR" sz="1000" dirty="0"/>
              <a:t> </a:t>
            </a:r>
          </a:p>
          <a:p>
            <a:r>
              <a:rPr lang="tr-TR" sz="1000" dirty="0">
                <a:highlight>
                  <a:srgbClr val="FFFF00"/>
                </a:highlight>
              </a:rPr>
              <a:t>(2) Arabulucu, arabuluculuk süreci başlamadan önce de arabuluculuk teklifinde bulunan taraf veya taraflardan ücret ve masraflar için avans isteyebilir. Bu fıkra uyarınca alınan ücret arabuluculuk süreci sonunda alınacak arabuluculuk ücretinden mahsup edilir. Arabuluculuk sürecinin başlamaması hâlinde bu ücret iade edilmez. Masraftan kullanılmayan kısım arabuluculuk süreci sonunda iade edilir.</a:t>
            </a:r>
          </a:p>
          <a:p>
            <a:r>
              <a:rPr lang="tr-TR" sz="1000" dirty="0"/>
              <a:t> </a:t>
            </a:r>
          </a:p>
          <a:p>
            <a:r>
              <a:rPr lang="tr-TR" sz="1000" dirty="0"/>
              <a:t>(3) Aksi kararlaştırılmadıkça arabulucunun ücreti, faaliyetin sona erdiği tarihte yürürlükte bulunan Tarifeye göre belirlenir ve ücret ile masraf, taraflarca eşit olarak karşılanır.</a:t>
            </a:r>
          </a:p>
          <a:p>
            <a:r>
              <a:rPr lang="tr-TR" sz="1000" dirty="0"/>
              <a:t> </a:t>
            </a:r>
          </a:p>
          <a:p>
            <a:r>
              <a:rPr lang="tr-TR" sz="1000" dirty="0"/>
              <a:t>(4) Arabulucu, arabuluculuk sürecine ilişkin olarak belirli kişiler için aracılık yapma veya belirli kişileri tavsiye etmenin karşılığı olarak herhangi bir ücret talep edemez. Bu yasağa aykırı olarak tesis edilen işlemler batıldır.</a:t>
            </a:r>
          </a:p>
          <a:p>
            <a:pPr algn="ctr"/>
            <a:endParaRPr lang="tr-TR" dirty="0"/>
          </a:p>
          <a:p>
            <a:endParaRPr lang="tr-TR" dirty="0"/>
          </a:p>
          <a:p>
            <a:endParaRPr lang="tr-TR" dirty="0"/>
          </a:p>
          <a:p>
            <a:endParaRPr lang="tr-TR"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5324535"/>
          </a:xfrm>
          <a:prstGeom prst="rect">
            <a:avLst/>
          </a:prstGeom>
        </p:spPr>
        <p:txBody>
          <a:bodyPr wrap="square">
            <a:spAutoFit/>
          </a:bodyPr>
          <a:lstStyle/>
          <a:p>
            <a:pPr algn="ctr"/>
            <a:endParaRPr lang="tr-TR" sz="2800" b="1" dirty="0"/>
          </a:p>
          <a:p>
            <a:pPr algn="ctr"/>
            <a:r>
              <a:rPr lang="tr-TR" sz="2800" b="1" dirty="0"/>
              <a:t>Madde 8</a:t>
            </a:r>
          </a:p>
          <a:p>
            <a:pPr algn="ctr"/>
            <a:r>
              <a:rPr lang="tr-TR" dirty="0"/>
              <a:t>Taraflarla görüşme ve iletişim kurulması </a:t>
            </a:r>
            <a:endParaRPr lang="tr-TR" sz="2800" dirty="0"/>
          </a:p>
          <a:p>
            <a:pPr algn="ctr"/>
            <a:endParaRPr lang="tr-TR" sz="2800" dirty="0"/>
          </a:p>
          <a:p>
            <a:pPr algn="ctr"/>
            <a:r>
              <a:rPr lang="tr-TR" dirty="0"/>
              <a:t>Arabulucu, tarafların her biri ile ayrı ayrı veya birlikte görüşebilir ve iletişim kurabilir.</a:t>
            </a:r>
          </a:p>
          <a:p>
            <a:pPr algn="ctr"/>
            <a:endParaRPr lang="tr-TR" dirty="0"/>
          </a:p>
          <a:p>
            <a:pPr algn="ctr"/>
            <a:endParaRPr lang="tr-TR" dirty="0"/>
          </a:p>
          <a:p>
            <a:pPr algn="just"/>
            <a:r>
              <a:rPr lang="tr-TR" sz="1400" b="1" dirty="0">
                <a:solidFill>
                  <a:srgbClr val="FF0000"/>
                </a:solidFill>
              </a:rPr>
              <a:t>MADDE 10 </a:t>
            </a:r>
            <a:r>
              <a:rPr lang="tr-TR" sz="1400" dirty="0"/>
              <a:t>- (1) Arabulucu, tarafların her biri ile ayrı ayrı veya birlikte görüşebilir. Bu amaçla </a:t>
            </a:r>
            <a:r>
              <a:rPr lang="tr-TR" sz="1400" dirty="0">
                <a:highlight>
                  <a:srgbClr val="FFFF00"/>
                </a:highlight>
              </a:rPr>
              <a:t>her türlü iletişim aracını </a:t>
            </a:r>
            <a:r>
              <a:rPr lang="tr-TR" sz="1400" dirty="0"/>
              <a:t>kullanabilir.</a:t>
            </a:r>
          </a:p>
          <a:p>
            <a:pPr algn="just"/>
            <a:r>
              <a:rPr lang="tr-TR" sz="1400" dirty="0"/>
              <a:t> </a:t>
            </a:r>
          </a:p>
          <a:p>
            <a:pPr algn="just"/>
            <a:r>
              <a:rPr lang="tr-TR" sz="1400" dirty="0"/>
              <a:t>(2) Arabulucu, arabuluculuk faaliyetine ilişkin işlem ve eylemlerin doğru uygulandığına dair başlangıcından sona ermesine kadar sürece ilişkin önemli hususları belgelendirir. Belge, arabulucu, taraflar ile varsa tarafların kanuni temsilcileri veya avukatlarınca imzalanır. Belge, taraflar, kanuni temsilcileri veya avukatlarınca imzalanmaz ise sebebi belirtilmek sureti ile </a:t>
            </a:r>
            <a:r>
              <a:rPr lang="tr-TR" sz="1400" dirty="0">
                <a:highlight>
                  <a:srgbClr val="FFFF00"/>
                </a:highlight>
              </a:rPr>
              <a:t>sadece arabulucu tarafından </a:t>
            </a:r>
            <a:r>
              <a:rPr lang="tr-TR" sz="1400" dirty="0"/>
              <a:t>imzalanır.</a:t>
            </a:r>
          </a:p>
          <a:p>
            <a:endParaRPr lang="tr-TR" dirty="0"/>
          </a:p>
          <a:p>
            <a:endParaRPr lang="tr-TR" dirty="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95536" y="116632"/>
            <a:ext cx="7992888" cy="7078861"/>
          </a:xfrm>
          <a:prstGeom prst="rect">
            <a:avLst/>
          </a:prstGeom>
        </p:spPr>
        <p:txBody>
          <a:bodyPr wrap="square">
            <a:spAutoFit/>
          </a:bodyPr>
          <a:lstStyle/>
          <a:p>
            <a:pPr algn="ctr"/>
            <a:r>
              <a:rPr lang="tr-TR" sz="2800" b="1" dirty="0"/>
              <a:t>Madde 9</a:t>
            </a:r>
          </a:p>
          <a:p>
            <a:pPr algn="ctr"/>
            <a:r>
              <a:rPr lang="tr-TR" dirty="0"/>
              <a:t>Görevin özenle ve tarafsız biçimde yerine getirilmesi </a:t>
            </a:r>
            <a:endParaRPr lang="tr-TR" b="1" dirty="0"/>
          </a:p>
          <a:p>
            <a:pPr algn="ctr"/>
            <a:endParaRPr lang="tr-TR" sz="2800" dirty="0"/>
          </a:p>
          <a:p>
            <a:pPr algn="ctr"/>
            <a:r>
              <a:rPr lang="tr-TR" dirty="0"/>
              <a:t>(1) Arabulucu görevini özenle, tarafsız bir biçimde ve </a:t>
            </a:r>
            <a:r>
              <a:rPr lang="tr-TR" dirty="0">
                <a:highlight>
                  <a:srgbClr val="FFFF00"/>
                </a:highlight>
              </a:rPr>
              <a:t>şahsen</a:t>
            </a:r>
            <a:r>
              <a:rPr lang="tr-TR" dirty="0"/>
              <a:t> yerine getirir.</a:t>
            </a:r>
          </a:p>
          <a:p>
            <a:pPr algn="ctr"/>
            <a:r>
              <a:rPr lang="tr-TR" dirty="0"/>
              <a:t>(2) Arabulucu olarak görevlendirilen kimse, tarafsızlığından şüphe edilmesini gerektirecek önemli hal ve şartların varlığı halinde, bu hususta tarafları bilgilendirmekle yükümlüdür. Bu açıklamaya rağmen taraflar, arabulucudan birlikte talep ederlerse, arabulucu bu görevi üstlenebilir yahut üstlenmiş olduğu görevi sürdürebilir.</a:t>
            </a:r>
          </a:p>
          <a:p>
            <a:pPr algn="ctr"/>
            <a:r>
              <a:rPr lang="tr-TR" dirty="0"/>
              <a:t>(3) Arabulucu, taraflar arasında eşitliği gözetmekle yükümlüdür.</a:t>
            </a:r>
          </a:p>
          <a:p>
            <a:pPr algn="ctr"/>
            <a:r>
              <a:rPr lang="tr-TR" dirty="0"/>
              <a:t>(4) Arabulucu, bu sıfatla görev yaptığı uyuşmazlıkla ilgili olarak açılan davada, daha sonra taraflardan birinin avukatı olarak görev üstlenemez.</a:t>
            </a:r>
          </a:p>
          <a:p>
            <a:pPr algn="just"/>
            <a:r>
              <a:rPr lang="tr-TR" sz="1000" b="1" dirty="0">
                <a:solidFill>
                  <a:srgbClr val="FF0000"/>
                </a:solidFill>
              </a:rPr>
              <a:t>MADDE 11 </a:t>
            </a:r>
            <a:r>
              <a:rPr lang="tr-TR" sz="1000" dirty="0"/>
              <a:t>- (1) Arabulucu görevini özenle ve </a:t>
            </a:r>
            <a:r>
              <a:rPr lang="tr-TR" sz="1000" dirty="0">
                <a:highlight>
                  <a:srgbClr val="FFFF00"/>
                </a:highlight>
              </a:rPr>
              <a:t>bizzat kendisi</a:t>
            </a:r>
            <a:r>
              <a:rPr lang="tr-TR" sz="1000" dirty="0"/>
              <a:t> yerine getirmek zorunda olup, </a:t>
            </a:r>
            <a:r>
              <a:rPr lang="tr-TR" sz="1000" dirty="0">
                <a:highlight>
                  <a:srgbClr val="FFFF00"/>
                </a:highlight>
              </a:rPr>
              <a:t>bu görevini kısmen dahi olsa bir başkasına devredemez. </a:t>
            </a:r>
          </a:p>
          <a:p>
            <a:pPr algn="just"/>
            <a:r>
              <a:rPr lang="tr-TR" sz="1000" dirty="0"/>
              <a:t>(2) </a:t>
            </a:r>
            <a:r>
              <a:rPr lang="tr-TR" sz="1000" dirty="0">
                <a:highlight>
                  <a:srgbClr val="FFFF00"/>
                </a:highlight>
              </a:rPr>
              <a:t>Arabulucu, arabuluculuk faaliyetini yürütürken tarafsız davranmak zorunda olup, tarafsızlığı hakkında şüpheye yol açacak tutum ve davranışta bulunamaz. </a:t>
            </a:r>
          </a:p>
          <a:p>
            <a:pPr algn="just"/>
            <a:r>
              <a:rPr lang="tr-TR" sz="1000" dirty="0"/>
              <a:t>(3) Arabulucu olarak görevlendirilen kimse, tarafsızlığından şüphe edilmesini gerektirecek önemli hâl ve şartların varlığı veya bu hâl ve şartların sonradan ortaya çıkması hâlinde tarafları bilgilendirmekle yükümlüdür. Bu açıklamaya rağmen taraflar, arabulucudan görevi üstlenmesini birlikte talep ederlerse, arabulucu bu görevi üstlenebilir yahut üstlenmiş olduğu görevi sürdürebilir. </a:t>
            </a:r>
          </a:p>
          <a:p>
            <a:pPr algn="just"/>
            <a:r>
              <a:rPr lang="tr-TR" sz="1000" dirty="0"/>
              <a:t>(4) Arabulucu, taraflar arasında eşitliği gözetmekle yükümlüdür. </a:t>
            </a:r>
          </a:p>
          <a:p>
            <a:pPr algn="just"/>
            <a:r>
              <a:rPr lang="tr-TR" sz="1000" dirty="0"/>
              <a:t>(5) Arabulucu, bu sıfatla görev yaptığı uyuşmazlık ile ilgili olarak açılan davada, daha sonra taraflardan birinin avukatı olarak görev üstlenemez.</a:t>
            </a:r>
          </a:p>
          <a:p>
            <a:pPr algn="ctr"/>
            <a:endParaRPr lang="tr-TR" dirty="0"/>
          </a:p>
          <a:p>
            <a:endParaRPr lang="tr-TR" dirty="0"/>
          </a:p>
          <a:p>
            <a:endParaRPr lang="tr-TR" dirty="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5355312"/>
          </a:xfrm>
          <a:prstGeom prst="rect">
            <a:avLst/>
          </a:prstGeom>
        </p:spPr>
        <p:txBody>
          <a:bodyPr wrap="square">
            <a:spAutoFit/>
          </a:bodyPr>
          <a:lstStyle/>
          <a:p>
            <a:pPr algn="ctr"/>
            <a:r>
              <a:rPr lang="tr-TR" sz="2800" b="1" dirty="0"/>
              <a:t>Madde 10</a:t>
            </a:r>
          </a:p>
          <a:p>
            <a:pPr algn="ctr"/>
            <a:r>
              <a:rPr lang="tr-TR" dirty="0"/>
              <a:t>Reklam yasağı </a:t>
            </a:r>
          </a:p>
          <a:p>
            <a:pPr algn="ctr"/>
            <a:r>
              <a:rPr lang="tr-TR" b="1" dirty="0">
                <a:solidFill>
                  <a:srgbClr val="FF0000"/>
                </a:solidFill>
              </a:rPr>
              <a:t>(Yönetmelik m.12)</a:t>
            </a:r>
          </a:p>
          <a:p>
            <a:pPr algn="ctr"/>
            <a:endParaRPr lang="tr-TR" sz="2800" dirty="0"/>
          </a:p>
          <a:p>
            <a:pPr algn="ctr"/>
            <a:endParaRPr lang="tr-TR" sz="2800" dirty="0"/>
          </a:p>
          <a:p>
            <a:r>
              <a:rPr lang="tr-TR" sz="2800" dirty="0"/>
              <a:t>Arabulucuların iş elde etmek için reklam sayılabilecek her türlü teşebbüs ve harekette bulunmaları ve özellikle tabelalarında ve basılı kağıtlarında arabulucu, avukat ve akademik unvanlarından başka sıfat kullanmaları yasaktır.</a:t>
            </a:r>
          </a:p>
          <a:p>
            <a:endParaRPr lang="tr-TR" dirty="0"/>
          </a:p>
          <a:p>
            <a:endParaRPr lang="tr-TR" dirty="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5755422"/>
          </a:xfrm>
          <a:prstGeom prst="rect">
            <a:avLst/>
          </a:prstGeom>
        </p:spPr>
        <p:txBody>
          <a:bodyPr wrap="square">
            <a:spAutoFit/>
          </a:bodyPr>
          <a:lstStyle/>
          <a:p>
            <a:pPr algn="ctr"/>
            <a:r>
              <a:rPr lang="tr-TR" sz="2800" b="1" dirty="0"/>
              <a:t>Madde 11</a:t>
            </a:r>
          </a:p>
          <a:p>
            <a:pPr algn="ctr"/>
            <a:r>
              <a:rPr lang="tr-TR" dirty="0"/>
              <a:t>Tarafların aydınlatılması </a:t>
            </a:r>
            <a:endParaRPr lang="tr-TR" b="1" dirty="0"/>
          </a:p>
          <a:p>
            <a:endParaRPr lang="tr-TR" sz="2800" dirty="0"/>
          </a:p>
          <a:p>
            <a:r>
              <a:rPr lang="tr-TR" sz="2800" dirty="0"/>
              <a:t>Arabulucu, arabuluculuk faaliyetinin başında, tarafları arabuluculuğun esasları, süreci ve sonuçları hakkında gerektiği gibi aydınlatmakla yükümlüdür.</a:t>
            </a:r>
          </a:p>
          <a:p>
            <a:endParaRPr lang="tr-TR" sz="2800" dirty="0"/>
          </a:p>
          <a:p>
            <a:r>
              <a:rPr lang="tr-TR" sz="1200" b="1" dirty="0">
                <a:solidFill>
                  <a:srgbClr val="FF0000"/>
                </a:solidFill>
              </a:rPr>
              <a:t>MADDE 13 </a:t>
            </a:r>
            <a:r>
              <a:rPr lang="tr-TR" sz="1200" dirty="0"/>
              <a:t>- (1) Arabulucu, arabuluculuk faaliyetinin başında, tarafları arabuluculuğun esasları, süreci ve hukuki sonuçları hakkında, </a:t>
            </a:r>
            <a:r>
              <a:rPr lang="tr-TR" sz="1200" dirty="0">
                <a:highlight>
                  <a:srgbClr val="FFFF00"/>
                </a:highlight>
              </a:rPr>
              <a:t>şahsen</a:t>
            </a:r>
            <a:r>
              <a:rPr lang="tr-TR" sz="1200" dirty="0"/>
              <a:t> ve gerektiği gibi aydınlatmakla yükümlüdür.</a:t>
            </a:r>
          </a:p>
          <a:p>
            <a:r>
              <a:rPr lang="tr-TR" sz="1200" dirty="0"/>
              <a:t> </a:t>
            </a:r>
          </a:p>
          <a:p>
            <a:r>
              <a:rPr lang="tr-TR" sz="1200" dirty="0"/>
              <a:t>(2) Arabulucu, arabuluculuk yoluyla çözümlenen hukuki uyuşmazlıklar ve arabuluculuk faaliyeti sonucunda tarafların anlaşmaya varması durumunda düzenlenecek olan </a:t>
            </a:r>
            <a:r>
              <a:rPr lang="tr-TR" sz="1200" dirty="0">
                <a:highlight>
                  <a:srgbClr val="FFFF00"/>
                </a:highlight>
              </a:rPr>
              <a:t>anlaşma belgesi ile icra edilebilirliğin</a:t>
            </a:r>
            <a:r>
              <a:rPr lang="tr-TR" sz="1200" dirty="0"/>
              <a:t> nitelik ve hukuki sonuçları hakkında tarafları bilgilendirir.</a:t>
            </a:r>
          </a:p>
          <a:p>
            <a:endParaRPr lang="tr-TR" sz="2800" dirty="0"/>
          </a:p>
          <a:p>
            <a:endParaRPr lang="tr-TR" dirty="0"/>
          </a:p>
          <a:p>
            <a:endParaRPr lang="tr-TR" dirty="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6432530"/>
          </a:xfrm>
          <a:prstGeom prst="rect">
            <a:avLst/>
          </a:prstGeom>
        </p:spPr>
        <p:txBody>
          <a:bodyPr wrap="square">
            <a:spAutoFit/>
          </a:bodyPr>
          <a:lstStyle/>
          <a:p>
            <a:pPr algn="ctr"/>
            <a:r>
              <a:rPr lang="tr-TR" sz="2800" b="1" dirty="0"/>
              <a:t>Madde 12</a:t>
            </a:r>
          </a:p>
          <a:p>
            <a:pPr algn="ctr"/>
            <a:r>
              <a:rPr lang="tr-TR" dirty="0"/>
              <a:t>Aidat ödenmesi </a:t>
            </a:r>
            <a:endParaRPr lang="tr-TR" b="1" dirty="0"/>
          </a:p>
          <a:p>
            <a:pPr algn="ctr"/>
            <a:endParaRPr lang="tr-TR" sz="2800" dirty="0"/>
          </a:p>
          <a:p>
            <a:pPr algn="ctr"/>
            <a:r>
              <a:rPr lang="tr-TR" sz="2800" dirty="0"/>
              <a:t>(1) Arabuluculardan sicile kayıtlarında giriş aidatı ve her yıl için yıllık aidat alınır.</a:t>
            </a:r>
          </a:p>
          <a:p>
            <a:pPr algn="ctr"/>
            <a:endParaRPr lang="tr-TR" sz="2800" dirty="0"/>
          </a:p>
          <a:p>
            <a:pPr algn="ctr"/>
            <a:r>
              <a:rPr lang="tr-TR" sz="2800" dirty="0"/>
              <a:t>(2) Giriş aidatı ve yıllık aidatlar genel bütçeye gelir kaydedilir</a:t>
            </a:r>
            <a:r>
              <a:rPr lang="tr-TR" dirty="0"/>
              <a:t>.</a:t>
            </a:r>
          </a:p>
          <a:p>
            <a:pPr algn="ctr"/>
            <a:endParaRPr lang="tr-TR" dirty="0"/>
          </a:p>
          <a:p>
            <a:pPr algn="just"/>
            <a:r>
              <a:rPr lang="tr-TR" sz="1200" b="1" dirty="0">
                <a:solidFill>
                  <a:srgbClr val="FF0000"/>
                </a:solidFill>
              </a:rPr>
              <a:t>MADDE 14 </a:t>
            </a:r>
            <a:r>
              <a:rPr lang="tr-TR" sz="1200" dirty="0"/>
              <a:t>- (1) Arabuluculardan sicile kayıtlarında giriş aidatı ve her yıl için yıllık aidat alınır. Aidatlar Maliye Bakanlığına ödenir.</a:t>
            </a:r>
          </a:p>
          <a:p>
            <a:pPr algn="just"/>
            <a:r>
              <a:rPr lang="tr-TR" sz="1200" dirty="0"/>
              <a:t> </a:t>
            </a:r>
          </a:p>
          <a:p>
            <a:pPr algn="just"/>
            <a:r>
              <a:rPr lang="tr-TR" sz="1200" dirty="0"/>
              <a:t>(2) </a:t>
            </a:r>
            <a:r>
              <a:rPr lang="tr-TR" sz="1200" dirty="0">
                <a:highlight>
                  <a:srgbClr val="FFFF00"/>
                </a:highlight>
              </a:rPr>
              <a:t>Aidatlar, her yıl için Kurul tarafından belirlenir. </a:t>
            </a:r>
            <a:endParaRPr lang="tr-TR" sz="1200" dirty="0"/>
          </a:p>
          <a:p>
            <a:pPr algn="just"/>
            <a:r>
              <a:rPr lang="tr-TR" sz="1200" dirty="0"/>
              <a:t>(3) Giriş aidatı ve yıllık aidatlar genel bütçeye gelir kaydedilir. (2022 yılı için 323,66 TL)  </a:t>
            </a:r>
          </a:p>
          <a:p>
            <a:pPr algn="just"/>
            <a:r>
              <a:rPr lang="tr-TR" sz="1200" dirty="0"/>
              <a:t> </a:t>
            </a:r>
          </a:p>
          <a:p>
            <a:pPr algn="just"/>
            <a:r>
              <a:rPr lang="tr-TR" sz="1200" dirty="0"/>
              <a:t>(4) </a:t>
            </a:r>
            <a:r>
              <a:rPr lang="tr-TR" sz="1200" dirty="0">
                <a:highlight>
                  <a:srgbClr val="FFFF00"/>
                </a:highlight>
              </a:rPr>
              <a:t>Yıllık aidat her yılın Haziran ayı sonuna kadar ödenir. </a:t>
            </a:r>
            <a:r>
              <a:rPr lang="tr-TR" sz="1200" dirty="0"/>
              <a:t>(2022 yılı için 388,41 TL)</a:t>
            </a:r>
          </a:p>
          <a:p>
            <a:pPr algn="just"/>
            <a:endParaRPr lang="tr-TR" sz="1200" dirty="0">
              <a:highlight>
                <a:srgbClr val="FFFF00"/>
              </a:highlight>
            </a:endParaRPr>
          </a:p>
          <a:p>
            <a:pPr algn="just"/>
            <a:endParaRPr lang="tr-TR" dirty="0"/>
          </a:p>
          <a:p>
            <a:endParaRPr lang="tr-TR" dirty="0"/>
          </a:p>
          <a:p>
            <a:endParaRPr lang="tr-TR" dirty="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1200329"/>
          </a:xfrm>
          <a:prstGeom prst="rect">
            <a:avLst/>
          </a:prstGeom>
        </p:spPr>
        <p:txBody>
          <a:bodyPr wrap="square">
            <a:spAutoFit/>
          </a:bodyPr>
          <a:lstStyle/>
          <a:p>
            <a:pPr algn="just"/>
            <a:endParaRPr lang="tr-TR" dirty="0"/>
          </a:p>
          <a:p>
            <a:endParaRPr lang="tr-TR" dirty="0"/>
          </a:p>
          <a:p>
            <a:endParaRPr lang="tr-TR" dirty="0"/>
          </a:p>
          <a:p>
            <a:endParaRPr lang="tr-TR" dirty="0"/>
          </a:p>
        </p:txBody>
      </p:sp>
      <p:pic>
        <p:nvPicPr>
          <p:cNvPr id="5" name="Resim 4" descr="metin içeren bir resim&#10;&#10;Açıklama otomatik olarak oluşturuldu">
            <a:extLst>
              <a:ext uri="{FF2B5EF4-FFF2-40B4-BE49-F238E27FC236}">
                <a16:creationId xmlns:a16="http://schemas.microsoft.com/office/drawing/2014/main" id="{3C4BBA3E-4865-46E4-B1D9-37F4FBAB5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0110"/>
            <a:ext cx="6336704" cy="6371218"/>
          </a:xfrm>
          <a:prstGeom prst="rect">
            <a:avLst/>
          </a:prstGeom>
        </p:spPr>
      </p:pic>
    </p:spTree>
    <p:extLst>
      <p:ext uri="{BB962C8B-B14F-4D97-AF65-F5344CB8AC3E}">
        <p14:creationId xmlns:p14="http://schemas.microsoft.com/office/powerpoint/2010/main" val="601742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260648"/>
            <a:ext cx="7992888" cy="6955750"/>
          </a:xfrm>
          <a:prstGeom prst="rect">
            <a:avLst/>
          </a:prstGeom>
        </p:spPr>
        <p:txBody>
          <a:bodyPr wrap="square">
            <a:spAutoFit/>
          </a:bodyPr>
          <a:lstStyle/>
          <a:p>
            <a:pPr algn="ctr"/>
            <a:r>
              <a:rPr lang="tr-TR" sz="2800" b="1" dirty="0"/>
              <a:t>Madde 13</a:t>
            </a:r>
          </a:p>
          <a:p>
            <a:pPr algn="ctr"/>
            <a:r>
              <a:rPr lang="tr-TR" dirty="0"/>
              <a:t>Arabulucuya başvuru </a:t>
            </a:r>
            <a:endParaRPr lang="tr-TR" b="1" dirty="0"/>
          </a:p>
          <a:p>
            <a:r>
              <a:rPr lang="tr-TR" dirty="0"/>
              <a:t>(1) Taraflar dava açılmadan önce veya davanın görülmesi sırasında arabulucuya başvurma konusunda anlaşabilirler. Mahkeme de tarafları arabulucuya başvurmak konusunda aydınlatıp, teşvik edebilir.</a:t>
            </a:r>
          </a:p>
          <a:p>
            <a:r>
              <a:rPr lang="tr-TR" dirty="0"/>
              <a:t>(2) Aksi kararlaştırılmadıkça taraflardan birinin arabulucuya başvuru teklifine otuz gün içinde olumlu cevap verilmez ise bu teklif reddedilmiş sayılır.  </a:t>
            </a:r>
          </a:p>
          <a:p>
            <a:r>
              <a:rPr lang="tr-TR" dirty="0"/>
              <a:t>(3) Arabuluculuk ücretini karşılamak için adli yardıma ihtiyaç duyan taraf, arabuluculuk bürosunun bulunduğu yerdeki sulh hukuk mahkemesinin kararıyla adli yardımdan yararlanabilir. Bu konuda 12/1/2011 tarihli ve 6100 sayılı Hukuk Muhakemeleri Kanununun 334 ila 340 </a:t>
            </a:r>
            <a:r>
              <a:rPr lang="tr-TR" dirty="0" err="1"/>
              <a:t>ıncı</a:t>
            </a:r>
            <a:r>
              <a:rPr lang="tr-TR" dirty="0"/>
              <a:t> maddeleri kıyasen uygulanır.</a:t>
            </a:r>
          </a:p>
          <a:p>
            <a:r>
              <a:rPr lang="tr-TR" sz="1000" b="1" dirty="0">
                <a:solidFill>
                  <a:srgbClr val="FF0000"/>
                </a:solidFill>
              </a:rPr>
              <a:t>MADDE 15 </a:t>
            </a:r>
            <a:r>
              <a:rPr lang="tr-TR" sz="1000" dirty="0"/>
              <a:t>- (1) Taraflar dava açılmadan önce veya davanın görülmesi sırasında arabulucuya başvurma konusunda anlaşabilirler. Mahkeme de tarafları arabulucuya başvurmak konusunda; arabuluculuğun esasları, süreci ve hukuki sonuçları hakkında aydınlatıp, arabuluculuk yoluyla uyuşmazlığın çözülmesinin sosyal, ekonomik ve psikolojik açıdan faydalarının olabileceğini hatırlatarak onları teşvik edebilir. 12/1/2011 tarihli ve 6100 sayılı Hukuk Muhakemeleri Kanunundaki ön incelemeye ilişkin düzenlemeler saklıdır. </a:t>
            </a:r>
          </a:p>
          <a:p>
            <a:r>
              <a:rPr lang="tr-TR" sz="1000" dirty="0"/>
              <a:t>(2) Aksi kararlaştırılmadıkça, taraflardan birinin arabulucuya başvuru teklifine otuz gün içinde olumlu cevap verilmez ise bu teklif reddedilmiş sayılır. </a:t>
            </a:r>
          </a:p>
          <a:p>
            <a:r>
              <a:rPr lang="tr-TR" sz="1000" dirty="0"/>
              <a:t>(3) </a:t>
            </a:r>
            <a:r>
              <a:rPr lang="tr-TR" sz="1000" dirty="0">
                <a:highlight>
                  <a:srgbClr val="FFFF00"/>
                </a:highlight>
              </a:rPr>
              <a:t>Arabuluculuk ücretini karşılamak için adli yardıma ihtiyaç duyan taraf, adliye arabuluculuk bürosunun bulunduğu yerdeki sulh hukuk mahkemesinin kararıyla adli yardımdan yararlanabilir. Bu konuda 6100 sayılı Kanunun 334 ilâ 340 </a:t>
            </a:r>
            <a:r>
              <a:rPr lang="tr-TR" sz="1000" dirty="0" err="1">
                <a:highlight>
                  <a:srgbClr val="FFFF00"/>
                </a:highlight>
              </a:rPr>
              <a:t>ıncı</a:t>
            </a:r>
            <a:r>
              <a:rPr lang="tr-TR" sz="1000" dirty="0">
                <a:highlight>
                  <a:srgbClr val="FFFF00"/>
                </a:highlight>
              </a:rPr>
              <a:t> maddeleri kıyasen uygulanır. </a:t>
            </a:r>
          </a:p>
          <a:p>
            <a:r>
              <a:rPr lang="tr-TR" sz="1000" dirty="0"/>
              <a:t>(4) </a:t>
            </a:r>
            <a:r>
              <a:rPr lang="tr-TR" sz="1000" dirty="0">
                <a:highlight>
                  <a:srgbClr val="FFFF00"/>
                </a:highlight>
              </a:rPr>
              <a:t>Üçüncü fıkra kapsamında arabuluculuk hizmeti verilmesi hâlinde arabulucunun ücreti Tarifeye göre belirlenir.</a:t>
            </a:r>
            <a:r>
              <a:rPr lang="tr-TR" sz="1000" dirty="0"/>
              <a:t> </a:t>
            </a:r>
          </a:p>
          <a:p>
            <a:r>
              <a:rPr lang="tr-TR" sz="1000" dirty="0"/>
              <a:t>(5) </a:t>
            </a:r>
            <a:r>
              <a:rPr lang="tr-TR" sz="1000" dirty="0">
                <a:highlight>
                  <a:srgbClr val="FFFF00"/>
                </a:highlight>
              </a:rPr>
              <a:t>Arabuluculuk sürecinde tarafların avukatlık hizmeti bakımından adli yardımdan yararlanabilmesi hususunda 19/3/1969 tarihli ve 1136 sayılı Avukatlık Kanununun 176 ilâ 181 inci maddeleri uygulanır.</a:t>
            </a:r>
          </a:p>
          <a:p>
            <a:endParaRPr lang="tr-TR" dirty="0"/>
          </a:p>
          <a:p>
            <a:endParaRPr lang="tr-TR" dirty="0"/>
          </a:p>
          <a:p>
            <a:endParaRPr lang="tr-TR"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5139869"/>
          </a:xfrm>
          <a:prstGeom prst="rect">
            <a:avLst/>
          </a:prstGeom>
        </p:spPr>
        <p:txBody>
          <a:bodyPr wrap="square">
            <a:spAutoFit/>
          </a:bodyPr>
          <a:lstStyle/>
          <a:p>
            <a:pPr algn="ctr"/>
            <a:endParaRPr lang="tr-TR" sz="2800" b="1" dirty="0"/>
          </a:p>
          <a:p>
            <a:pPr algn="ctr"/>
            <a:r>
              <a:rPr lang="tr-TR" sz="2800" b="1" dirty="0"/>
              <a:t>Madde 14</a:t>
            </a:r>
          </a:p>
          <a:p>
            <a:pPr algn="ctr"/>
            <a:r>
              <a:rPr lang="tr-TR" dirty="0"/>
              <a:t>Arabulucunun seçilmesi </a:t>
            </a:r>
          </a:p>
          <a:p>
            <a:pPr algn="ctr"/>
            <a:r>
              <a:rPr lang="tr-TR" b="1" dirty="0">
                <a:solidFill>
                  <a:srgbClr val="FF0000"/>
                </a:solidFill>
              </a:rPr>
              <a:t>(Yönetmelik m.16)</a:t>
            </a:r>
          </a:p>
          <a:p>
            <a:pPr algn="ctr"/>
            <a:endParaRPr lang="tr-TR" b="1" dirty="0"/>
          </a:p>
          <a:p>
            <a:pPr algn="ctr"/>
            <a:endParaRPr lang="tr-TR" sz="2800" dirty="0"/>
          </a:p>
          <a:p>
            <a:pPr algn="ctr"/>
            <a:endParaRPr lang="tr-TR" sz="2800" dirty="0"/>
          </a:p>
          <a:p>
            <a:pPr algn="ctr"/>
            <a:r>
              <a:rPr lang="tr-TR" sz="3600" dirty="0"/>
              <a:t>Başkaca bir usul kararlaştırılmadıkça arabulucu veya arabulucular taraflarca seçilir.</a:t>
            </a:r>
          </a:p>
          <a:p>
            <a:endParaRPr lang="tr-TR" dirty="0"/>
          </a:p>
          <a:p>
            <a:endParaRPr 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1"/>
            <a:ext cx="7992888" cy="4770537"/>
          </a:xfrm>
          <a:prstGeom prst="rect">
            <a:avLst/>
          </a:prstGeom>
        </p:spPr>
        <p:txBody>
          <a:bodyPr wrap="square">
            <a:spAutoFit/>
          </a:bodyPr>
          <a:lstStyle/>
          <a:p>
            <a:endParaRPr lang="tr-TR" dirty="0"/>
          </a:p>
          <a:p>
            <a:pPr algn="ctr"/>
            <a:r>
              <a:rPr lang="tr-TR" sz="2000" b="1" dirty="0"/>
              <a:t>6325 sayılı Hukuk Uyuşmazlıklarında Arabuluculuk Kanunu</a:t>
            </a:r>
          </a:p>
          <a:p>
            <a:pPr algn="ctr"/>
            <a:r>
              <a:rPr lang="tr-TR" sz="2800" b="1" dirty="0"/>
              <a:t>Madde 1 </a:t>
            </a:r>
          </a:p>
          <a:p>
            <a:pPr algn="ctr"/>
            <a:r>
              <a:rPr lang="tr-TR" dirty="0"/>
              <a:t>Amaç ve kapsam </a:t>
            </a:r>
            <a:endParaRPr lang="tr-TR" b="1" dirty="0"/>
          </a:p>
          <a:p>
            <a:pPr algn="ctr"/>
            <a:endParaRPr lang="tr-TR" sz="2000" dirty="0"/>
          </a:p>
          <a:p>
            <a:pPr algn="ctr"/>
            <a:r>
              <a:rPr lang="tr-TR" sz="2000" dirty="0"/>
              <a:t>(1) Bu Kanunun amacı, hukuk uyuşmazlıklarının arabuluculuk yoluyla çözümlenmesinde uygulanacak usul ve esasları düzenlemektir.</a:t>
            </a:r>
          </a:p>
          <a:p>
            <a:pPr algn="ctr"/>
            <a:endParaRPr lang="tr-TR" sz="2000" dirty="0"/>
          </a:p>
          <a:p>
            <a:pPr algn="ctr"/>
            <a:r>
              <a:rPr lang="tr-TR" sz="2000" dirty="0"/>
              <a:t>(2) Bu Kanun, yabancılık unsuru taşıyanlar da dahil olmak üzere, ancak tarafların üzerinde serbestçe tasarruf edebilecekleri iş veya işlemlerden doğan özel hukuk uyuşmazlıklarının çözümlenmesinde uygulanır. Şu kadar ki, </a:t>
            </a:r>
            <a:r>
              <a:rPr lang="tr-TR" sz="2000" dirty="0">
                <a:highlight>
                  <a:srgbClr val="FFFF00"/>
                </a:highlight>
              </a:rPr>
              <a:t>aile içi şiddet</a:t>
            </a:r>
            <a:r>
              <a:rPr lang="tr-TR" sz="2000" dirty="0"/>
              <a:t> iddiasını içeren uyuşmazlıklar arabuluculuğa elverişli değildir.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263253"/>
          </a:xfrm>
          <a:prstGeom prst="rect">
            <a:avLst/>
          </a:prstGeom>
        </p:spPr>
        <p:txBody>
          <a:bodyPr wrap="square">
            <a:spAutoFit/>
          </a:bodyPr>
          <a:lstStyle/>
          <a:p>
            <a:pPr algn="ctr"/>
            <a:r>
              <a:rPr lang="tr-TR" sz="2800" b="1" dirty="0"/>
              <a:t>Madde 15</a:t>
            </a:r>
          </a:p>
          <a:p>
            <a:pPr algn="ctr"/>
            <a:r>
              <a:rPr lang="tr-TR" dirty="0"/>
              <a:t>Arabuluculuk faaliyetinin yürütülmesi </a:t>
            </a:r>
            <a:endParaRPr lang="tr-TR" sz="2800" dirty="0"/>
          </a:p>
          <a:p>
            <a:r>
              <a:rPr lang="tr-TR" sz="1700" dirty="0"/>
              <a:t>(1) Arabulucu, seçildikten sonra tarafları en kısa sürede ilk toplantıya davet eder.</a:t>
            </a:r>
          </a:p>
          <a:p>
            <a:r>
              <a:rPr lang="tr-TR" sz="1700" dirty="0"/>
              <a:t>(2) Taraflar, emredici hukuk kurallarına aykırı olmamak kaydıyla arabuluculuk usulünü serbestçe kararlaştırabilirler.</a:t>
            </a:r>
          </a:p>
          <a:p>
            <a:r>
              <a:rPr lang="tr-TR" sz="1700" dirty="0"/>
              <a:t>(3) Taraflarca kararlaştırılmamışsa arabulucu; uyuşmazlığın niteliğini, tarafların isteklerini ve uyuşmazlığın hızlı bir şekilde çözümlenmesi için gereken usul ve esasları göz önüne alarak arabuluculuk faaliyetini yürütür.</a:t>
            </a:r>
          </a:p>
          <a:p>
            <a:r>
              <a:rPr lang="tr-TR" sz="1700" dirty="0"/>
              <a:t>(4) Niteliği gereği yargısal bir yetkinin kullanımı olarak sadece hakim tarafından yapılabilecek işlemler arabulucu tarafından yapılamaz.</a:t>
            </a:r>
          </a:p>
          <a:p>
            <a:r>
              <a:rPr lang="tr-TR" sz="1200" b="1" dirty="0">
                <a:solidFill>
                  <a:srgbClr val="FF0000"/>
                </a:solidFill>
              </a:rPr>
              <a:t>MADDE 17/5 </a:t>
            </a:r>
            <a:r>
              <a:rPr lang="tr-TR" sz="1200" dirty="0"/>
              <a:t>Arabulucu, sürecin yürütülmesi sırasında, taraflara hukuki tavsiyelerde bulunamaz.</a:t>
            </a:r>
          </a:p>
          <a:p>
            <a:r>
              <a:rPr lang="tr-TR" sz="1700" dirty="0"/>
              <a:t>(5) Dava açıldıktan sonra tarafların birlikte arabulucuya başvuracaklarını beyan etmeleri halinde yargılama, mahkemece üç ayı geçmemek üzere ertelenir. Bu süre, tarafların birlikte başvurusu üzerine üç aya kadar uzatılabilir.</a:t>
            </a:r>
          </a:p>
          <a:p>
            <a:r>
              <a:rPr lang="tr-TR" sz="1700" dirty="0"/>
              <a:t>(6)Arabuluculuk müzakerelerine taraflar bizzat, kanuni temsilcileri veya avukatları aracılığıyla katılabilirler. Uyuşmazlığın çözümüne katkı sağlayabilecek uzman kişiler de müzakerelerde hazır bulundurulabilir.</a:t>
            </a:r>
          </a:p>
          <a:p>
            <a:endParaRPr lang="tr-TR" sz="1700" dirty="0"/>
          </a:p>
          <a:p>
            <a:endParaRPr lang="tr-TR" dirty="0"/>
          </a:p>
          <a:p>
            <a:endParaRPr lang="tr-TR" dirty="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324535"/>
          </a:xfrm>
          <a:prstGeom prst="rect">
            <a:avLst/>
          </a:prstGeom>
        </p:spPr>
        <p:txBody>
          <a:bodyPr wrap="square">
            <a:spAutoFit/>
          </a:bodyPr>
          <a:lstStyle/>
          <a:p>
            <a:pPr algn="ctr"/>
            <a:r>
              <a:rPr lang="tr-TR" sz="2800" b="1" dirty="0"/>
              <a:t>Madde 15</a:t>
            </a:r>
          </a:p>
          <a:p>
            <a:pPr algn="ctr"/>
            <a:r>
              <a:rPr lang="tr-TR" sz="1600" b="1" dirty="0"/>
              <a:t>devamı</a:t>
            </a:r>
            <a:endParaRPr lang="tr-TR" sz="1600" dirty="0"/>
          </a:p>
          <a:p>
            <a:r>
              <a:rPr lang="tr-TR" sz="1600" dirty="0"/>
              <a:t>(7) Tarafların çözüm üretemediklerinin ortaya çıkması halinde arabulucu bir çözüm önerisinde bulunabilir.</a:t>
            </a:r>
          </a:p>
          <a:p>
            <a:endParaRPr lang="tr-TR" sz="1600" dirty="0"/>
          </a:p>
          <a:p>
            <a:pPr algn="just"/>
            <a:r>
              <a:rPr lang="tr-TR" sz="1200" b="1" dirty="0">
                <a:solidFill>
                  <a:srgbClr val="FF0000"/>
                </a:solidFill>
              </a:rPr>
              <a:t>MADDE 17/6 </a:t>
            </a:r>
            <a:r>
              <a:rPr lang="tr-TR" sz="1200" dirty="0"/>
              <a:t>Arabulucu, arabuluculuk sürecini yürütürken tarafların temel çıkar ve gereksinimlerini ortaya koymaları ve bu doğrultuda menfaat temelli anlaşma sağlamaları için çaba gösterir. Arabulucu bu aşamada çözüm önerisinde bulunamaz. Ancak tarafların çözüm üretemediklerinin ortaya çıkması hâlinde arabulucu menfaat temelli bir çözüm önerisinde bulunabilir. Bununla beraber tarafları bir çözüm önerisi ya da öneriler dizisini kabule zorlayamaz. Ancak, taraflardan birinin uyuşmazlığın çözümü bağlamında sunmuş olduğu bir önerinin arabulucu tarafından, diğer tarafa iletilmesi ve onun bu konudaki beyanının alınması bu kapsamda değerlendirilemez.</a:t>
            </a:r>
          </a:p>
          <a:p>
            <a:pPr algn="just"/>
            <a:br>
              <a:rPr lang="tr-TR" sz="1200" dirty="0"/>
            </a:br>
            <a:r>
              <a:rPr lang="tr-TR" sz="1200" b="1" dirty="0">
                <a:solidFill>
                  <a:srgbClr val="FF0000"/>
                </a:solidFill>
              </a:rPr>
              <a:t>MADDE 17/8</a:t>
            </a:r>
            <a:r>
              <a:rPr lang="tr-TR" sz="1200" dirty="0"/>
              <a:t> Arabuluculuk müzakerelerine taraflar bizzat, kanuni temsilcileri veya avukatları aracılığı ile katılabilirler.</a:t>
            </a:r>
          </a:p>
          <a:p>
            <a:pPr algn="just"/>
            <a:r>
              <a:rPr lang="tr-TR" sz="1200" dirty="0">
                <a:highlight>
                  <a:srgbClr val="FFFF00"/>
                </a:highlight>
              </a:rPr>
              <a:t>Tarafların açık rızasıyla</a:t>
            </a:r>
            <a:r>
              <a:rPr lang="tr-TR" sz="1200" dirty="0"/>
              <a:t> uyuşmazlığın çözümüne katkı sağlayabilecek uzman kişiler de müzakerelerde hazır bulundurulabilirler.</a:t>
            </a:r>
          </a:p>
          <a:p>
            <a:pPr algn="just"/>
            <a:endParaRPr lang="tr-TR" sz="1200" dirty="0"/>
          </a:p>
          <a:p>
            <a:pPr algn="just"/>
            <a:r>
              <a:rPr lang="tr-TR" sz="1200" b="1" dirty="0">
                <a:solidFill>
                  <a:srgbClr val="FF0000"/>
                </a:solidFill>
              </a:rPr>
              <a:t>MADDE 17/9</a:t>
            </a:r>
            <a:r>
              <a:rPr lang="tr-TR" sz="1200" dirty="0"/>
              <a:t> Arabulucular, Arabulucu Bilgi Sistemi üzerinden faaliyetlerini yürütebilirler.</a:t>
            </a:r>
          </a:p>
          <a:p>
            <a:pPr algn="just"/>
            <a:endParaRPr lang="tr-TR" sz="1200" dirty="0"/>
          </a:p>
          <a:p>
            <a:pPr algn="just"/>
            <a:endParaRPr lang="tr-TR" sz="1200" dirty="0"/>
          </a:p>
          <a:p>
            <a:r>
              <a:rPr lang="tr-TR" sz="1200" b="1" dirty="0">
                <a:solidFill>
                  <a:srgbClr val="FF0000"/>
                </a:solidFill>
              </a:rPr>
              <a:t>MADDE 17/10 </a:t>
            </a:r>
            <a:r>
              <a:rPr lang="tr-TR" sz="1200" dirty="0"/>
              <a:t>Arabulucular, yargı organları ve elektronik altyapısını tamamlamış kamu kurum ve kuruluşları ile bilgi ve belge alışverişini elektronik ortamda yapabilirler.</a:t>
            </a:r>
          </a:p>
          <a:p>
            <a:pPr algn="just"/>
            <a:endParaRPr lang="tr-TR" sz="1600" dirty="0"/>
          </a:p>
          <a:p>
            <a:endParaRPr lang="tr-T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386090"/>
          </a:xfrm>
          <a:prstGeom prst="rect">
            <a:avLst/>
          </a:prstGeom>
        </p:spPr>
        <p:txBody>
          <a:bodyPr wrap="square">
            <a:spAutoFit/>
          </a:bodyPr>
          <a:lstStyle/>
          <a:p>
            <a:pPr algn="ctr"/>
            <a:r>
              <a:rPr lang="tr-TR" sz="2800" b="1" dirty="0"/>
              <a:t>Madde 15</a:t>
            </a:r>
          </a:p>
          <a:p>
            <a:pPr algn="ctr"/>
            <a:r>
              <a:rPr lang="tr-TR" sz="1600" b="1" dirty="0"/>
              <a:t>devamı</a:t>
            </a:r>
            <a:endParaRPr lang="tr-TR" sz="1600" dirty="0"/>
          </a:p>
          <a:p>
            <a:pPr algn="just"/>
            <a:endParaRPr lang="tr-TR" sz="1600" dirty="0"/>
          </a:p>
          <a:p>
            <a:r>
              <a:rPr lang="tr-TR" sz="1600" dirty="0"/>
              <a:t>(8) Arabuluculuk müzakerelerinde idareyi, üst yönetici tarafından belirlenen iki üye ile hukuk birimi amiri veya onun belirleyeceği bir avukat ya da hukuk müşavirinden oluşan komisyon temsil eder. Komisyon, arabuluculuk müzakereleri sonunda gerekçeli bir rapor düzenler ve beş yıl boyunca saklar.</a:t>
            </a:r>
          </a:p>
          <a:p>
            <a:endParaRPr lang="tr-TR" sz="1600" dirty="0"/>
          </a:p>
          <a:p>
            <a:r>
              <a:rPr lang="tr-TR" sz="1600" dirty="0"/>
              <a:t>(9) Komisyon üyelerinin arabuluculuk faaliyeti kapsamında yaptıkları işler ve aldıkları kararlar sebebiyle açılacak tazminat davaları, ancak Devlet aleyhine açılabilir. Devlet ödediği tazminattan dolayı görevinin gereklerine aykırı hareket etmek suretiyle görevini kötüye kullanan üyelere ödeme tarihinden itibaren bir yıl içinde </a:t>
            </a:r>
            <a:r>
              <a:rPr lang="tr-TR" sz="1600" dirty="0" err="1"/>
              <a:t>rücu</a:t>
            </a:r>
            <a:r>
              <a:rPr lang="tr-TR" sz="1600" dirty="0"/>
              <a:t> eder.</a:t>
            </a:r>
          </a:p>
          <a:p>
            <a:endParaRPr lang="tr-TR" sz="1600" dirty="0"/>
          </a:p>
          <a:p>
            <a:r>
              <a:rPr lang="tr-TR" sz="1600" dirty="0"/>
              <a:t>(10) Bu maddenin uygulanmasına ilişkin usul ve esaslar Bakanlıkça yürürlüğe konulan yönetmelikle düzenlenir.</a:t>
            </a:r>
          </a:p>
          <a:p>
            <a:endParaRPr lang="tr-TR" sz="1600" dirty="0"/>
          </a:p>
          <a:p>
            <a:endParaRPr lang="tr-TR" sz="1600" dirty="0"/>
          </a:p>
          <a:p>
            <a:endParaRPr lang="tr-TR" sz="1600" dirty="0"/>
          </a:p>
          <a:p>
            <a:endParaRPr lang="tr-TR" sz="1600" dirty="0"/>
          </a:p>
        </p:txBody>
      </p:sp>
    </p:spTree>
    <p:extLst>
      <p:ext uri="{BB962C8B-B14F-4D97-AF65-F5344CB8AC3E}">
        <p14:creationId xmlns:p14="http://schemas.microsoft.com/office/powerpoint/2010/main" val="1676689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016758"/>
          </a:xfrm>
          <a:prstGeom prst="rect">
            <a:avLst/>
          </a:prstGeom>
        </p:spPr>
        <p:txBody>
          <a:bodyPr wrap="square">
            <a:spAutoFit/>
          </a:bodyPr>
          <a:lstStyle/>
          <a:p>
            <a:pPr algn="ctr"/>
            <a:endParaRPr lang="tr-TR" sz="2800" b="1" dirty="0"/>
          </a:p>
          <a:p>
            <a:pPr algn="ctr"/>
            <a:endParaRPr lang="tr-TR" sz="2800" b="1" dirty="0"/>
          </a:p>
          <a:p>
            <a:pPr algn="ctr"/>
            <a:r>
              <a:rPr lang="tr-TR" sz="2800" b="1" dirty="0"/>
              <a:t>Madde 2/1-e</a:t>
            </a:r>
          </a:p>
          <a:p>
            <a:pPr algn="ctr"/>
            <a:endParaRPr lang="tr-TR" sz="2800" b="1" dirty="0"/>
          </a:p>
          <a:p>
            <a:pPr algn="ctr"/>
            <a:endParaRPr lang="tr-TR" sz="1600" b="1" dirty="0"/>
          </a:p>
          <a:p>
            <a:pPr algn="just"/>
            <a:r>
              <a:rPr lang="tr-TR" sz="1600" b="1" dirty="0"/>
              <a:t>İdare:</a:t>
            </a:r>
            <a:r>
              <a:rPr lang="tr-TR" sz="1600" dirty="0"/>
              <a:t> 10/12/2003 tarihli ve 5018 sayılı Kamu Malî Yönetimi ve Kontrol Kanununa ekli (I), (II), (III) ve (IV) sayılı cetvellerde yer alan idare ve kurumlar ile 5018 sayılı Kanunda tanımlanan mahalli idareler ve bu idareler tarafından kurulan işletmeleri, özel kanunla kurulmuş diğer kamu kurum, kurul, üst kurul ve kuruluşları, kamu iktisadi teşebbüsleri ile bunların bağlı ortaklıkları, müessese ve işletmelerini, sermayesinin yüzde ellisinden fazlası kamuya ait diğer ortaklıkları, (1)</a:t>
            </a:r>
          </a:p>
          <a:p>
            <a:pPr algn="just"/>
            <a:endParaRPr lang="tr-TR" sz="1600" dirty="0"/>
          </a:p>
          <a:p>
            <a:endParaRPr lang="tr-TR" sz="1600" dirty="0"/>
          </a:p>
          <a:p>
            <a:endParaRPr lang="tr-TR" sz="1600" dirty="0"/>
          </a:p>
          <a:p>
            <a:endParaRPr lang="tr-TR" sz="1600" dirty="0"/>
          </a:p>
          <a:p>
            <a:endParaRPr lang="tr-TR" sz="1600" dirty="0"/>
          </a:p>
        </p:txBody>
      </p:sp>
    </p:spTree>
    <p:extLst>
      <p:ext uri="{BB962C8B-B14F-4D97-AF65-F5344CB8AC3E}">
        <p14:creationId xmlns:p14="http://schemas.microsoft.com/office/powerpoint/2010/main" val="1007923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724644"/>
          </a:xfrm>
          <a:prstGeom prst="rect">
            <a:avLst/>
          </a:prstGeom>
        </p:spPr>
        <p:txBody>
          <a:bodyPr wrap="square">
            <a:spAutoFit/>
          </a:bodyPr>
          <a:lstStyle/>
          <a:p>
            <a:pPr algn="ctr"/>
            <a:r>
              <a:rPr lang="tr-TR" sz="1100" b="1" dirty="0">
                <a:solidFill>
                  <a:srgbClr val="FF0000"/>
                </a:solidFill>
              </a:rPr>
              <a:t>Yönetmelik</a:t>
            </a:r>
          </a:p>
          <a:p>
            <a:pPr algn="just"/>
            <a:endParaRPr lang="tr-TR" sz="1100" dirty="0"/>
          </a:p>
          <a:p>
            <a:pPr algn="just"/>
            <a:r>
              <a:rPr lang="tr-TR" sz="1100" b="1" dirty="0">
                <a:solidFill>
                  <a:srgbClr val="FF0000"/>
                </a:solidFill>
              </a:rPr>
              <a:t>MADDE 18 </a:t>
            </a:r>
            <a:r>
              <a:rPr lang="tr-TR" sz="1100" dirty="0"/>
              <a:t>- (1) Arabuluculuk müzakerelerinde idareyi, üst yönetici tarafından belirlenen iki üye ile hukuk birimi amiri veya onun belirleyeceği bir avukat ya da hukuk müşavirinden oluşan komisyon temsil eder. Hukuk biriminin veya kurum avukatının olmadığı hallerde komisyon üyelerinin tamamı üst yönetici tarafından belirlenir. Yedek komisyon üyeleri de aynı usulle seçilir. </a:t>
            </a:r>
            <a:r>
              <a:rPr lang="tr-TR" sz="1100" dirty="0">
                <a:highlight>
                  <a:srgbClr val="FFFF00"/>
                </a:highlight>
              </a:rPr>
              <a:t>Komisyon kendisini vekil ile temsil ettiremez.</a:t>
            </a:r>
          </a:p>
          <a:p>
            <a:pPr algn="just"/>
            <a:r>
              <a:rPr lang="tr-TR" sz="1100" dirty="0"/>
              <a:t>(2) İdare, arabuluculuk davetlerinin yapılacağı adres, kayıtlı elektronik posta adresi ve telefon numarasını, bu Yönetmeliğin yürürlüğe girdiği tarihten itibaren bir ay içerisinde internet sitesinde yayınlar. Arabulucular görüşmeler kapsamında yapacakları davetlerde öncelikle bu bilgileri esas alır.</a:t>
            </a:r>
          </a:p>
          <a:p>
            <a:pPr algn="just"/>
            <a:r>
              <a:rPr lang="tr-TR" sz="1100" dirty="0"/>
              <a:t>(3) Komisyonda </a:t>
            </a:r>
            <a:r>
              <a:rPr lang="tr-TR" sz="1100" dirty="0">
                <a:highlight>
                  <a:srgbClr val="FFFF00"/>
                </a:highlight>
              </a:rPr>
              <a:t>2 yıl</a:t>
            </a:r>
            <a:r>
              <a:rPr lang="tr-TR" sz="1100" dirty="0"/>
              <a:t> süreyle görev yapmak üzere asıl ve yedek üyeler belirlenir. İdare merkezde veya taşra teşkilatlarında komisyonlar kurabilir.</a:t>
            </a:r>
          </a:p>
          <a:p>
            <a:pPr algn="just"/>
            <a:r>
              <a:rPr lang="tr-TR" sz="1100" dirty="0"/>
              <a:t>(4) Süresi dolan üye yeniden seçilebilir. Asıl üyenin katılamadığı toplantıya yedek üye katılır. Komisyon kararlarını </a:t>
            </a:r>
            <a:r>
              <a:rPr lang="tr-TR" sz="1100" dirty="0">
                <a:highlight>
                  <a:srgbClr val="FFFF00"/>
                </a:highlight>
              </a:rPr>
              <a:t>oy birliği </a:t>
            </a:r>
            <a:r>
              <a:rPr lang="tr-TR" sz="1100" dirty="0"/>
              <a:t>ile alır.</a:t>
            </a:r>
          </a:p>
          <a:p>
            <a:pPr algn="just"/>
            <a:r>
              <a:rPr lang="tr-TR" sz="1100" dirty="0"/>
              <a:t>(5) Belirlenen komisyon üyeleri arabuluculuk sürecinde karar alma konusunda tam yetkilidir.</a:t>
            </a:r>
          </a:p>
          <a:p>
            <a:pPr algn="just"/>
            <a:r>
              <a:rPr lang="tr-TR" sz="1100" dirty="0"/>
              <a:t>(6) Komisyon, arabuluculuk müzakereleri sonunda gerekçeli bir rapor düzenler ve </a:t>
            </a:r>
            <a:r>
              <a:rPr lang="tr-TR" sz="1100" dirty="0">
                <a:highlight>
                  <a:srgbClr val="FFFF00"/>
                </a:highlight>
              </a:rPr>
              <a:t>beş yıl </a:t>
            </a:r>
            <a:r>
              <a:rPr lang="tr-TR" sz="1100" dirty="0"/>
              <a:t>boyunca saklar. Komisyonun sekretarya hizmetlerini yürüten birim tarafından gerekçeli raporların saklanmasına ilişkin gerekli tedbirler alınır.</a:t>
            </a:r>
          </a:p>
          <a:p>
            <a:pPr algn="just"/>
            <a:r>
              <a:rPr lang="tr-TR" sz="1100" dirty="0"/>
              <a:t>(7) Komisyon üyeleri, bu madde kapsamındaki görevleri uyarınca aldıkları kararlar ve yaptıkları işlemler nedeniyle </a:t>
            </a:r>
            <a:r>
              <a:rPr lang="tr-TR" sz="1100" dirty="0">
                <a:highlight>
                  <a:srgbClr val="FFFF00"/>
                </a:highlight>
              </a:rPr>
              <a:t>görevinin gereklerine aykırı davrandıklarının mahkeme kararıyla tespit edilmesi dışında</a:t>
            </a:r>
            <a:r>
              <a:rPr lang="tr-TR" sz="1100" dirty="0"/>
              <a:t>, mali ve idari yönden sorumlu tutulamazlar.</a:t>
            </a:r>
          </a:p>
          <a:p>
            <a:pPr algn="just"/>
            <a:r>
              <a:rPr lang="tr-TR" sz="1100" dirty="0"/>
              <a:t>(8) Komisyon üyelerinin arabuluculuk faaliyeti kapsamında yaptıkları işler ve aldıkları kararlar sebebiyle açılacak tazminat davaları, ancak Devlet aleyhine açılabilir. Devlet ödediği tazminattan dolayı görevinin gereklerine aykırı hareket etmek suretiyle görevini kötüye kullanan üyelere </a:t>
            </a:r>
            <a:r>
              <a:rPr lang="tr-TR" sz="1100" dirty="0">
                <a:highlight>
                  <a:srgbClr val="FFFF00"/>
                </a:highlight>
              </a:rPr>
              <a:t>ödeme tarihinden itibaren bir yıl içinde rücu eder.</a:t>
            </a:r>
          </a:p>
          <a:p>
            <a:pPr algn="just"/>
            <a:r>
              <a:rPr lang="tr-TR" sz="1100" dirty="0"/>
              <a:t>(9) Devlet aleyhine tazminat davası açılması hâlinde mahkeme ilgili komisyon üyelerine davayı </a:t>
            </a:r>
            <a:r>
              <a:rPr lang="tr-TR" sz="1100" dirty="0" err="1"/>
              <a:t>re’sen</a:t>
            </a:r>
            <a:r>
              <a:rPr lang="tr-TR" sz="1100" dirty="0"/>
              <a:t> ihbar eder.</a:t>
            </a:r>
          </a:p>
          <a:p>
            <a:pPr algn="just"/>
            <a:r>
              <a:rPr lang="tr-TR" sz="1100" dirty="0"/>
              <a:t>(10) Komisyonun ve sekretaryasının çalışma usul ve esasları idareler tarafından belirlenir.</a:t>
            </a:r>
          </a:p>
          <a:p>
            <a:pPr algn="just"/>
            <a:r>
              <a:rPr lang="tr-TR" sz="1100" dirty="0"/>
              <a:t>(11) Komisyon üyeleri bu madde kapsamındaki görevleri uyarınca ilgili özel ve kamu kurum ve kuruluşları ile sekretarya aracılığıyla yazışma yetkisine sahiptir. Kurum ve kuruluşlar tarafından komisyona ivedi olarak cevap verilir.</a:t>
            </a:r>
          </a:p>
          <a:p>
            <a:pPr algn="just"/>
            <a:r>
              <a:rPr lang="tr-TR" sz="1100" dirty="0"/>
              <a:t>(12) İdarelerin taraf olduğu özel hukuk uyuşmazlıklarında, arabuluculuk sürecinde idarenin temsili, anlaşma belgesinin düzenlenmesi ve diğer hususlarda 7036 sayılı Kanun ile bu Yönetmelik hükümleri uygulanır.</a:t>
            </a:r>
          </a:p>
          <a:p>
            <a:pPr algn="just"/>
            <a:endParaRPr lang="tr-TR" sz="1200" dirty="0"/>
          </a:p>
          <a:p>
            <a:pPr algn="just"/>
            <a:endParaRPr lang="tr-TR" sz="1200" dirty="0"/>
          </a:p>
          <a:p>
            <a:pPr algn="just"/>
            <a:endParaRPr lang="tr-TR" sz="1200" dirty="0"/>
          </a:p>
        </p:txBody>
      </p:sp>
    </p:spTree>
    <p:extLst>
      <p:ext uri="{BB962C8B-B14F-4D97-AF65-F5344CB8AC3E}">
        <p14:creationId xmlns:p14="http://schemas.microsoft.com/office/powerpoint/2010/main" val="3941053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617196"/>
          </a:xfrm>
          <a:prstGeom prst="rect">
            <a:avLst/>
          </a:prstGeom>
        </p:spPr>
        <p:txBody>
          <a:bodyPr wrap="square">
            <a:spAutoFit/>
          </a:bodyPr>
          <a:lstStyle/>
          <a:p>
            <a:pPr algn="ctr"/>
            <a:endParaRPr lang="tr-TR" sz="2800" b="1" dirty="0"/>
          </a:p>
          <a:p>
            <a:pPr algn="ctr"/>
            <a:r>
              <a:rPr lang="tr-TR" sz="2800" b="1" dirty="0"/>
              <a:t>Madde 16</a:t>
            </a:r>
          </a:p>
          <a:p>
            <a:pPr algn="ctr"/>
            <a:r>
              <a:rPr lang="tr-TR" dirty="0"/>
              <a:t>Arabuluculuk sürecinin başlaması ve sürelere etkisi </a:t>
            </a:r>
          </a:p>
          <a:p>
            <a:pPr algn="ctr"/>
            <a:endParaRPr lang="tr-TR" b="1" dirty="0"/>
          </a:p>
          <a:p>
            <a:r>
              <a:rPr lang="tr-TR" dirty="0"/>
              <a:t>(1) Arabuluculuk süreci, </a:t>
            </a:r>
            <a:r>
              <a:rPr lang="tr-TR" dirty="0">
                <a:highlight>
                  <a:srgbClr val="FFFF00"/>
                </a:highlight>
              </a:rPr>
              <a:t>dava açılmadan önce </a:t>
            </a:r>
            <a:r>
              <a:rPr lang="tr-TR" dirty="0"/>
              <a:t>arabulucuya başvuru halinde, tarafların ilk toplantıya davet edilmeleri ve taraflarla arabulucu arasında sürecin devam ettirilmesi konusunda anlaşmaya varılıp bu durumun bir tutanakla belgelendirildiği tarihten itibaren işlemeye başlar. </a:t>
            </a:r>
            <a:r>
              <a:rPr lang="tr-TR" dirty="0">
                <a:highlight>
                  <a:srgbClr val="FFFF00"/>
                </a:highlight>
              </a:rPr>
              <a:t>Dava açılmasından sonra </a:t>
            </a:r>
            <a:r>
              <a:rPr lang="tr-TR" dirty="0"/>
              <a:t>arabulucuya başvuru halinde ise bu süreç, mahkemenin tarafları arabuluculuğa davetinin taraflarca kabul edilmesi veya tarafların arabulucuya başvurma konusunda anlaşmaya vardıklarını duruşma dışında mahkemeye yazılı olarak beyan ettikleri ya da duruşmada bu beyanlarının tutanağa geçirildiği tarihten itibaren işlemeye başlar.</a:t>
            </a:r>
          </a:p>
          <a:p>
            <a:endParaRPr lang="tr-TR" dirty="0"/>
          </a:p>
          <a:p>
            <a:r>
              <a:rPr lang="tr-TR" dirty="0"/>
              <a:t>(2) Arabuluculuk sürecinin başlamasından sona ermesine kadar geçirilen süre, zamanaşımı ve hak düşürücü sürelerin hesaplanmasında dikkate alınmaz.</a:t>
            </a:r>
          </a:p>
          <a:p>
            <a:endParaRPr lang="tr-TR" sz="1600" dirty="0"/>
          </a:p>
          <a:p>
            <a:endParaRPr lang="tr-TR" sz="1600" dirty="0"/>
          </a:p>
          <a:p>
            <a:endParaRPr lang="tr-TR" sz="1600" dirty="0"/>
          </a:p>
          <a:p>
            <a:endParaRPr lang="tr-TR" sz="1600" dirty="0"/>
          </a:p>
          <a:p>
            <a:endParaRPr lang="tr-TR"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4862870"/>
          </a:xfrm>
          <a:prstGeom prst="rect">
            <a:avLst/>
          </a:prstGeom>
        </p:spPr>
        <p:txBody>
          <a:bodyPr wrap="square">
            <a:spAutoFit/>
          </a:bodyPr>
          <a:lstStyle/>
          <a:p>
            <a:pPr algn="ctr"/>
            <a:r>
              <a:rPr lang="tr-TR" sz="2800" b="1" dirty="0"/>
              <a:t>Madde 17</a:t>
            </a:r>
          </a:p>
          <a:p>
            <a:pPr algn="ctr"/>
            <a:r>
              <a:rPr lang="tr-TR" dirty="0"/>
              <a:t>Arabuluculuğun sona ermesi </a:t>
            </a:r>
            <a:endParaRPr lang="tr-TR" b="1" dirty="0"/>
          </a:p>
          <a:p>
            <a:pPr algn="ctr"/>
            <a:r>
              <a:rPr lang="tr-TR" sz="1200" b="1" dirty="0">
                <a:solidFill>
                  <a:srgbClr val="FF0000"/>
                </a:solidFill>
              </a:rPr>
              <a:t>(Yönetmelik m.20)</a:t>
            </a:r>
            <a:endParaRPr lang="tr-TR" sz="1200" b="1" dirty="0"/>
          </a:p>
          <a:p>
            <a:r>
              <a:rPr lang="tr-TR" dirty="0"/>
              <a:t>(1) Aşağıda belirtilen hallerde arabuluculuk faaliyeti sona erer:</a:t>
            </a:r>
          </a:p>
          <a:p>
            <a:endParaRPr lang="tr-TR" dirty="0"/>
          </a:p>
          <a:p>
            <a:r>
              <a:rPr lang="tr-TR" dirty="0"/>
              <a:t>a) Tarafların anlaşmaya varması.</a:t>
            </a:r>
          </a:p>
          <a:p>
            <a:endParaRPr lang="tr-TR" dirty="0"/>
          </a:p>
          <a:p>
            <a:r>
              <a:rPr lang="tr-TR" dirty="0"/>
              <a:t>b) Taraflara danışıldıktan sonra arabuluculuk için daha fazla çaba sarf edilmesinin gereksiz olduğunun arabulucu tarafından tespit edilmesi.</a:t>
            </a:r>
          </a:p>
          <a:p>
            <a:endParaRPr lang="tr-TR" dirty="0"/>
          </a:p>
          <a:p>
            <a:r>
              <a:rPr lang="tr-TR" dirty="0"/>
              <a:t>c) Taraflardan birinin karşı tarafa veya arabulucuya, arabuluculuk faaliyetinden çekildiğini bildirmesi.</a:t>
            </a:r>
          </a:p>
          <a:p>
            <a:endParaRPr lang="tr-TR" dirty="0"/>
          </a:p>
          <a:p>
            <a:r>
              <a:rPr lang="tr-TR" dirty="0"/>
              <a:t>ç) Tarafların anlaşarak arabuluculuk faaliyetini sona erdirmesi.</a:t>
            </a:r>
          </a:p>
          <a:p>
            <a:endParaRPr lang="tr-TR" dirty="0"/>
          </a:p>
          <a:p>
            <a:r>
              <a:rPr lang="tr-TR" dirty="0"/>
              <a:t>d) Uyuşmazlığın arabuluculuğa elverişli olmadığının tespit edilmesi.</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940361"/>
          </a:xfrm>
          <a:prstGeom prst="rect">
            <a:avLst/>
          </a:prstGeom>
        </p:spPr>
        <p:txBody>
          <a:bodyPr wrap="square">
            <a:spAutoFit/>
          </a:bodyPr>
          <a:lstStyle/>
          <a:p>
            <a:pPr algn="ctr"/>
            <a:r>
              <a:rPr lang="tr-TR" sz="2800" b="1" dirty="0"/>
              <a:t>Madde 17</a:t>
            </a:r>
          </a:p>
          <a:p>
            <a:pPr algn="ctr"/>
            <a:r>
              <a:rPr lang="tr-TR" sz="1600" b="1" dirty="0"/>
              <a:t>Devamı</a:t>
            </a:r>
          </a:p>
          <a:p>
            <a:pPr algn="ctr"/>
            <a:endParaRPr lang="tr-TR" sz="1600" b="1" dirty="0"/>
          </a:p>
          <a:p>
            <a:r>
              <a:rPr lang="tr-TR" sz="1500" dirty="0"/>
              <a:t>(</a:t>
            </a:r>
            <a:r>
              <a:rPr lang="tr-TR" sz="1600" dirty="0"/>
              <a:t>2) Arabuluculuk faaliyeti sonunda tarafların anlaştıkları, anlaşamadıkları veya arabuluculuk faaliyetinin nasıl sonuçlandığı bir tutanak ile belgelendirilir. Arabulucu tarafından düzenlenecek bu belge, arabulucu, taraflar, kanuni temsilcileri veya avukatlarınca imzalanır. Belge taraflar veya vekillerince imzalanmazsa, sebebi belirtilmek suretiyle sadece arabulucu tarafından imzalanır.</a:t>
            </a:r>
          </a:p>
          <a:p>
            <a:endParaRPr lang="tr-TR" sz="1600" dirty="0"/>
          </a:p>
          <a:p>
            <a:r>
              <a:rPr lang="tr-TR" sz="1600" dirty="0"/>
              <a:t>(3) Arabuluculuk faaliyeti sonunda düzenlenen tutanağa, faaliyetin sonuçlanması dışında hangi hususların yazılacağına taraflar karar verir. Arabulucu, bu tutanak ve sonuçları konusunda taraflara gerekli açıklamaları yapar.</a:t>
            </a:r>
          </a:p>
          <a:p>
            <a:endParaRPr lang="tr-TR" sz="1600" dirty="0"/>
          </a:p>
          <a:p>
            <a:r>
              <a:rPr lang="tr-TR" sz="1600" dirty="0"/>
              <a:t>(4) Arabuluculuk faaliyetinin sona ermesi halinde, arabulucu, bu faaliyete ilişkin kendisine yapılan bildirimi, tevdi edilen ve elinde bulunan belgeleri, ikinci fıkraya göre düzenlenen tutanağı beş yıl süre ile saklamak zorundadır. Arabulucu, arabuluculuk faaliyeti sonunda düzenlediği son tutanağın bir örneğini arabuluculuk faaliyetinin sona ermesinden itibaren bir ay içinde Genel Müdürlüğe gönderir.</a:t>
            </a:r>
          </a:p>
          <a:p>
            <a:endParaRPr lang="tr-TR" sz="1500" dirty="0"/>
          </a:p>
          <a:p>
            <a:endParaRPr lang="tr-TR" sz="1600" dirty="0"/>
          </a:p>
          <a:p>
            <a:endParaRPr lang="tr-TR" sz="1600" dirty="0"/>
          </a:p>
          <a:p>
            <a:endParaRPr lang="tr-TR" sz="1600" dirty="0"/>
          </a:p>
          <a:p>
            <a:endParaRPr lang="tr-TR" sz="1600" dirty="0"/>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7340471"/>
          </a:xfrm>
          <a:prstGeom prst="rect">
            <a:avLst/>
          </a:prstGeom>
        </p:spPr>
        <p:txBody>
          <a:bodyPr wrap="square">
            <a:spAutoFit/>
          </a:bodyPr>
          <a:lstStyle/>
          <a:p>
            <a:pPr algn="ctr"/>
            <a:endParaRPr lang="tr-TR" sz="2800" b="1" dirty="0"/>
          </a:p>
          <a:p>
            <a:pPr algn="ctr"/>
            <a:r>
              <a:rPr lang="tr-TR" sz="2800" b="1" dirty="0"/>
              <a:t>Madde 18</a:t>
            </a:r>
          </a:p>
          <a:p>
            <a:pPr algn="ctr"/>
            <a:r>
              <a:rPr lang="tr-TR" dirty="0"/>
              <a:t>Tarafların anlaşması </a:t>
            </a:r>
            <a:endParaRPr lang="tr-TR" b="1" dirty="0"/>
          </a:p>
          <a:p>
            <a:pPr algn="ctr"/>
            <a:r>
              <a:rPr lang="tr-TR" sz="1200" b="1" dirty="0">
                <a:solidFill>
                  <a:srgbClr val="FF0000"/>
                </a:solidFill>
              </a:rPr>
              <a:t>(Yönetmelik m.21)</a:t>
            </a:r>
          </a:p>
          <a:p>
            <a:r>
              <a:rPr lang="tr-TR" sz="1600" dirty="0"/>
              <a:t>(1) Arabuluculuk faaliyeti sonunda varılan anlaşmanın kapsamı taraflarca belirlenir; anlaşma belgesi düzenlenmesi halinde bu belge taraflar ve arabulucu tarafından imzalanır.</a:t>
            </a:r>
          </a:p>
          <a:p>
            <a:endParaRPr lang="tr-TR" sz="1600" dirty="0"/>
          </a:p>
          <a:p>
            <a:r>
              <a:rPr lang="tr-TR" sz="1600" dirty="0"/>
              <a:t>(2) Taraflar arabuluculuk faaliyeti sonunda bir anlaşmaya varırlarsa, bu anlaşma belgesinin icra edilebilirliğine ilişkin şerh verilmesini talep edebilirler. Dava açılmadan önce arabuluculuğa başvurulmuşsa, anlaşmanın icra edilebilirliğine ilişkin şerh verilmesi, arabulucunun </a:t>
            </a:r>
            <a:r>
              <a:rPr lang="tr-TR" sz="1600" dirty="0">
                <a:solidFill>
                  <a:srgbClr val="FF0000"/>
                </a:solidFill>
              </a:rPr>
              <a:t>görev yaptığı </a:t>
            </a:r>
            <a:r>
              <a:rPr lang="tr-TR" sz="1600" dirty="0"/>
              <a:t>yer sulh hukuk mahkemesinden talep edilebilir. Davanın görülmesi sırasında arabuluculuğa başvurulması durumunda ise anlaşmanın icra edilebilirliğine ilişkin şerh verilmesi, davanın görüldüğü mahkemeden talep edilebilir. Bu şerhi içeren anlaşma, ilam niteliğinde belge sayılır.</a:t>
            </a:r>
          </a:p>
          <a:p>
            <a:endParaRPr lang="tr-TR" sz="1600" dirty="0"/>
          </a:p>
          <a:p>
            <a:r>
              <a:rPr lang="tr-TR" sz="1600" i="1" dirty="0"/>
              <a:t> 	  	Madde Gerekçesinden;</a:t>
            </a:r>
          </a:p>
          <a:p>
            <a:r>
              <a:rPr lang="tr-TR" sz="1600" i="1" dirty="0"/>
              <a:t> 	 	Son tutanaktan arabuluculuk görüşmelerinin farklı yerlerde  	 	yapıldığının anlaşıldığı durumlarda görev yapılan bütün </a:t>
            </a:r>
          </a:p>
          <a:p>
            <a:r>
              <a:rPr lang="tr-TR" sz="1600" i="1" dirty="0"/>
              <a:t> 		yerlerdeki  sulh hukuk mahkemelerinin yetkili olduğunda</a:t>
            </a:r>
          </a:p>
          <a:p>
            <a:r>
              <a:rPr lang="tr-TR" sz="1600" i="1" dirty="0"/>
              <a:t> 		kuşku bulunmamaktadır. </a:t>
            </a:r>
            <a:endParaRPr lang="tr-TR" sz="1600" dirty="0"/>
          </a:p>
          <a:p>
            <a:endParaRPr lang="tr-TR" sz="1500" dirty="0"/>
          </a:p>
          <a:p>
            <a:endParaRPr lang="tr-TR" sz="1600" dirty="0"/>
          </a:p>
          <a:p>
            <a:endParaRPr lang="tr-TR" sz="1600" dirty="0"/>
          </a:p>
          <a:p>
            <a:endParaRPr lang="tr-TR" sz="1600" dirty="0"/>
          </a:p>
          <a:p>
            <a:endParaRPr lang="tr-TR" sz="1600" dirty="0"/>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7679025"/>
          </a:xfrm>
          <a:prstGeom prst="rect">
            <a:avLst/>
          </a:prstGeom>
        </p:spPr>
        <p:txBody>
          <a:bodyPr wrap="square">
            <a:spAutoFit/>
          </a:bodyPr>
          <a:lstStyle/>
          <a:p>
            <a:pPr algn="ctr"/>
            <a:r>
              <a:rPr lang="tr-TR" sz="2800" b="1" dirty="0"/>
              <a:t>Madde 18</a:t>
            </a:r>
          </a:p>
          <a:p>
            <a:pPr algn="ctr"/>
            <a:r>
              <a:rPr lang="tr-TR" sz="1600" b="1" dirty="0"/>
              <a:t>Devamı</a:t>
            </a:r>
          </a:p>
          <a:p>
            <a:r>
              <a:rPr lang="tr-TR" sz="1600" dirty="0"/>
              <a:t>(3) İcra edilebilirlik şerhinin verilmesi, </a:t>
            </a:r>
            <a:r>
              <a:rPr lang="tr-TR" sz="1600" dirty="0">
                <a:solidFill>
                  <a:srgbClr val="FF0000"/>
                </a:solidFill>
              </a:rPr>
              <a:t>çekişmesiz yargı işidir </a:t>
            </a:r>
            <a:r>
              <a:rPr lang="tr-TR" sz="1600" dirty="0"/>
              <a:t>(*)ve buna ilişkin inceleme dosya üzerinden yapılır. Ancak arabuluculuğa elverişli olan </a:t>
            </a:r>
            <a:r>
              <a:rPr lang="tr-TR" sz="1600" dirty="0">
                <a:highlight>
                  <a:srgbClr val="FFFF00"/>
                </a:highlight>
              </a:rPr>
              <a:t>aile hukukuna </a:t>
            </a:r>
            <a:r>
              <a:rPr lang="tr-TR" sz="1600" dirty="0"/>
              <a:t>ilişkin uyuşmazlıklarda inceleme </a:t>
            </a:r>
            <a:r>
              <a:rPr lang="tr-TR" sz="1600" dirty="0">
                <a:highlight>
                  <a:srgbClr val="FFFF00"/>
                </a:highlight>
              </a:rPr>
              <a:t>duruşmalı olarak yapılır</a:t>
            </a:r>
            <a:r>
              <a:rPr lang="tr-TR" sz="1600" dirty="0"/>
              <a:t>. Bu incelemenin kapsamı anlaşmanın içeriğinin arabuluculuğa ve cebri icraya elverişli olup olmadığı hususlarıyla sınırlıdır. Anlaşma belgesine icra edilebilirlik şerhi verilmesi için mahkemeye yapılacak olan başvuru ile bunun üzerine verilecek kararlara karşı ilgili tarafından istinaf yoluna gidilmesi halinde, maktu harç alınır. Taraflar anlaşma belgesini icra edilebilirlik şerhi verdirmeden başka bir resmi işlemde kullanmak isterlerse, damga vergisi de maktu olarak alınır.</a:t>
            </a:r>
          </a:p>
          <a:p>
            <a:endParaRPr lang="tr-TR" sz="1600" dirty="0"/>
          </a:p>
          <a:p>
            <a:r>
              <a:rPr lang="tr-TR" sz="1600" dirty="0"/>
              <a:t>(4) Taraflar ve avukatları ile arabulucunun birlikte imzaladıkları anlaşma belgesi, icra edilebilirlik şerhi aranmaksızın ilam niteliğinde belge sayılır.</a:t>
            </a:r>
          </a:p>
          <a:p>
            <a:endParaRPr lang="tr-TR" sz="1600" dirty="0"/>
          </a:p>
          <a:p>
            <a:r>
              <a:rPr lang="tr-TR" sz="1600" dirty="0"/>
              <a:t>(5) Arabuluculuk faaliyeti sonunda anlaşmaya varılması halinde, üzerinde anlaşılan hususlar hakkında taraflarca dava açılamaz.</a:t>
            </a:r>
          </a:p>
          <a:p>
            <a:endParaRPr lang="tr-TR" sz="1600" dirty="0"/>
          </a:p>
          <a:p>
            <a:r>
              <a:rPr lang="tr-TR" sz="1500" dirty="0"/>
              <a:t> 	(*)6100 sayılı HMK MADDE 384 - </a:t>
            </a:r>
            <a:r>
              <a:rPr lang="tr-TR" sz="1500" dirty="0">
                <a:solidFill>
                  <a:srgbClr val="FF0000"/>
                </a:solidFill>
              </a:rPr>
              <a:t>Kanunda aksine hüküm bulunmadıkça</a:t>
            </a:r>
            <a:r>
              <a:rPr lang="tr-TR" sz="1500" dirty="0"/>
              <a:t>,  	çekişmesiz yargı işleri için talepte bulunan kişinin veya ilgililerden birinin  	oturduğu yer mahkemesi yetkilidir.</a:t>
            </a:r>
          </a:p>
          <a:p>
            <a:endParaRPr lang="tr-TR" sz="1600" dirty="0"/>
          </a:p>
          <a:p>
            <a:endParaRPr lang="tr-TR" sz="1500" dirty="0"/>
          </a:p>
          <a:p>
            <a:endParaRPr lang="tr-TR" sz="1600" dirty="0"/>
          </a:p>
          <a:p>
            <a:endParaRPr lang="tr-TR" sz="1600" dirty="0"/>
          </a:p>
          <a:p>
            <a:endParaRPr lang="tr-TR" sz="1600" dirty="0"/>
          </a:p>
          <a:p>
            <a:endParaRPr lang="tr-TR" sz="1600"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1"/>
            <a:ext cx="7992888" cy="4524315"/>
          </a:xfrm>
          <a:prstGeom prst="rect">
            <a:avLst/>
          </a:prstGeom>
        </p:spPr>
        <p:txBody>
          <a:bodyPr wrap="square">
            <a:spAutoFit/>
          </a:bodyPr>
          <a:lstStyle/>
          <a:p>
            <a:pPr algn="ctr"/>
            <a:endParaRPr lang="tr-TR" sz="1200" dirty="0">
              <a:solidFill>
                <a:srgbClr val="FF0000"/>
              </a:solidFill>
              <a:highlight>
                <a:srgbClr val="FFFF00"/>
              </a:highlight>
            </a:endParaRPr>
          </a:p>
          <a:p>
            <a:pPr algn="ctr"/>
            <a:r>
              <a:rPr lang="tr-TR" sz="1200" b="1" dirty="0">
                <a:solidFill>
                  <a:srgbClr val="FF0000"/>
                </a:solidFill>
                <a:highlight>
                  <a:srgbClr val="FFFF00"/>
                </a:highlight>
              </a:rPr>
              <a:t>Kadınlara Yönelik Şiddet ve Aile İçi Şiddetin Önlenmesi ve Bunlarla Mücadeleye İlişkin Avrupa Konseyi Sözleşmesi</a:t>
            </a:r>
          </a:p>
          <a:p>
            <a:pPr algn="ctr"/>
            <a:endParaRPr lang="tr-TR" sz="1200" dirty="0">
              <a:solidFill>
                <a:srgbClr val="FF0000"/>
              </a:solidFill>
              <a:highlight>
                <a:srgbClr val="FFFF00"/>
              </a:highlight>
            </a:endParaRPr>
          </a:p>
          <a:p>
            <a:pPr algn="just"/>
            <a:r>
              <a:rPr lang="tr-TR" sz="1200" b="1" dirty="0"/>
              <a:t>Madde 3 - İşbu Sözleşmenin amacı bakımından:</a:t>
            </a:r>
          </a:p>
          <a:p>
            <a:pPr algn="just"/>
            <a:endParaRPr lang="tr-TR" sz="1200" b="1" dirty="0"/>
          </a:p>
          <a:p>
            <a:pPr algn="just"/>
            <a:r>
              <a:rPr lang="tr-TR" sz="1200" b="1" dirty="0"/>
              <a:t>a. "kadınlara yönelik şiddet", bir insan hakları ihlali ve kadınlara yönelik ayrımcılığın bir biçimi olarak anlaşılmaktadır ve ister kamusal ister özel alanda meydana gelsin, kadınlara fiziksel, cinsel, psikolojik veya ekonomik zarar veya ıstırap veren veya verebilecek olan toplumsal cinsiyete dayalı her türlü eylem ve bu eylemlerle tehdit etme, zorlama veya keyfi olarak özgürlükten yoksun bırakma anlamına gelir.</a:t>
            </a:r>
          </a:p>
          <a:p>
            <a:pPr algn="just"/>
            <a:endParaRPr lang="tr-TR" sz="1200" b="1" dirty="0"/>
          </a:p>
          <a:p>
            <a:pPr algn="just"/>
            <a:r>
              <a:rPr lang="tr-TR" sz="1200" b="1" dirty="0">
                <a:highlight>
                  <a:srgbClr val="FFFF00"/>
                </a:highlight>
              </a:rPr>
              <a:t>b. "aile içi şiddet", aile içerisinde veya hanede veya, mağdur faille aynı evi paylaşsa da paylaşmasa da eski veya şimdiki eşler veya partnerler arasında meydana gelen her türlü fiziksel, cinsel, psikolojik veya ekonomik şiddet eylemi anlamına gelir.</a:t>
            </a:r>
          </a:p>
          <a:p>
            <a:pPr algn="just"/>
            <a:endParaRPr lang="tr-TR" sz="1200" b="1" dirty="0"/>
          </a:p>
          <a:p>
            <a:pPr algn="just"/>
            <a:r>
              <a:rPr lang="tr-TR" sz="1200" b="1" dirty="0"/>
              <a:t>c. "toplumsal cinsiyet", kadınlar ve erkekler için toplum tarafından uygun görülen ve sosyal olarak inşa edilen roller, davranışlar, eylemler ve nitelikler anlamına gelir.</a:t>
            </a:r>
          </a:p>
          <a:p>
            <a:pPr algn="just"/>
            <a:endParaRPr lang="tr-TR" sz="1200" b="1" dirty="0"/>
          </a:p>
          <a:p>
            <a:pPr algn="just"/>
            <a:r>
              <a:rPr lang="tr-TR" sz="1200" b="1" dirty="0"/>
              <a:t>d. "kadınlara yönelik toplumsal cinsiyete dayalı şiddet", kadına kadın olmasından dolayı uygulanan ve kadınları orantısız biçimde etkileyen şiddet anlamına gelir.</a:t>
            </a:r>
          </a:p>
          <a:p>
            <a:pPr algn="just"/>
            <a:endParaRPr lang="tr-TR" sz="1200" b="1" dirty="0"/>
          </a:p>
          <a:p>
            <a:pPr algn="just"/>
            <a:r>
              <a:rPr lang="tr-TR" sz="1200" b="1" dirty="0"/>
              <a:t>e. "mağdur", a ve b bentlerinde belirtilen davranışlara maruz kalan gerçek kişi anlamına gelir.</a:t>
            </a:r>
          </a:p>
          <a:p>
            <a:pPr algn="just"/>
            <a:endParaRPr lang="tr-TR" sz="1200" b="1" dirty="0"/>
          </a:p>
          <a:p>
            <a:pPr algn="just"/>
            <a:r>
              <a:rPr lang="tr-TR" sz="1200" b="1" dirty="0"/>
              <a:t>f. "kadınlar" kelimesi 18 yaşın altındaki kız çocuklarını da kapsar.</a:t>
            </a:r>
            <a:endParaRPr lang="tr-TR" sz="1200" dirty="0"/>
          </a:p>
        </p:txBody>
      </p:sp>
    </p:spTree>
    <p:extLst>
      <p:ext uri="{BB962C8B-B14F-4D97-AF65-F5344CB8AC3E}">
        <p14:creationId xmlns:p14="http://schemas.microsoft.com/office/powerpoint/2010/main" val="11452129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BD7C880D-0CF4-40EE-B9F9-E323F4D2C872}"/>
              </a:ext>
            </a:extLst>
          </p:cNvPr>
          <p:cNvSpPr/>
          <p:nvPr/>
        </p:nvSpPr>
        <p:spPr>
          <a:xfrm>
            <a:off x="647056" y="951398"/>
            <a:ext cx="8496944" cy="5232202"/>
          </a:xfrm>
          <a:prstGeom prst="rect">
            <a:avLst/>
          </a:prstGeom>
        </p:spPr>
        <p:txBody>
          <a:bodyPr wrap="square">
            <a:spAutoFit/>
          </a:bodyPr>
          <a:lstStyle/>
          <a:p>
            <a:pPr algn="ctr"/>
            <a:r>
              <a:rPr lang="tr-TR" sz="2800" dirty="0"/>
              <a:t>Madde 18/A</a:t>
            </a:r>
            <a:endParaRPr lang="tr-TR" dirty="0"/>
          </a:p>
          <a:p>
            <a:pPr algn="ctr"/>
            <a:r>
              <a:rPr lang="tr-TR" dirty="0">
                <a:highlight>
                  <a:srgbClr val="00FF00"/>
                </a:highlight>
              </a:rPr>
              <a:t>Dava şartı olarak arabuluculuk</a:t>
            </a:r>
          </a:p>
          <a:p>
            <a:pPr marL="342900" indent="-342900" algn="just">
              <a:buAutoNum type="arabicParenBoth"/>
            </a:pPr>
            <a:r>
              <a:rPr lang="tr-TR" dirty="0"/>
              <a:t>İlgili kanunlarda arabulucuya başvurulmuş olması dava şartı olarak kabul edilmiş ise arabuluculuk sürecine aşağıdaki hükümler uygulanır.</a:t>
            </a:r>
          </a:p>
          <a:p>
            <a:pPr algn="just"/>
            <a:endParaRPr lang="tr-TR" dirty="0"/>
          </a:p>
          <a:p>
            <a:pPr algn="ctr"/>
            <a:r>
              <a:rPr lang="tr-TR" dirty="0">
                <a:highlight>
                  <a:srgbClr val="FFFF00"/>
                </a:highlight>
              </a:rPr>
              <a:t>son tutanak</a:t>
            </a:r>
          </a:p>
          <a:p>
            <a:pPr algn="just"/>
            <a:r>
              <a:rPr lang="tr-TR" dirty="0"/>
              <a:t>(2) Davacı, arabuluculuk faaliyeti sonunda anlaşmaya varılamadığına ilişkin son tutanağın aslını veya arabulucu tarafından onaylanmış bir örneğini dava dilekçesine eklemek zorundadır. Bu zorunluluğa uyulmaması hâlinde mahkemece davacıya, son tutanağın bir haftalık kesin süre içinde mahkemeye sunulması gerektiği, aksi takdirde davanın usulden reddedileceği ihtarını içeren davetiye gönderilir. İhtarın gereği yerine getirilmez ise dava dilekçesi karşı tarafa tebliğe çıkarılmaksızın davanın usulden reddine karar verilir. Arabulucuya başvurulmadan dava açıldığının anlaşılması hâlinde herhangi bir işlem yapılmaksızın davanın, dava şartı yokluğu sebebiyle usulden reddine karar verilir. </a:t>
            </a:r>
          </a:p>
          <a:p>
            <a:pPr algn="just"/>
            <a:r>
              <a:rPr lang="tr-TR" dirty="0"/>
              <a:t> 						</a:t>
            </a:r>
            <a:r>
              <a:rPr lang="tr-TR" sz="1200" b="1" dirty="0">
                <a:solidFill>
                  <a:srgbClr val="FF0000"/>
                </a:solidFill>
              </a:rPr>
              <a:t>                     (Yönetmelik m.22)</a:t>
            </a:r>
          </a:p>
          <a:p>
            <a:pPr algn="just"/>
            <a:endParaRPr lang="tr-TR" dirty="0"/>
          </a:p>
        </p:txBody>
      </p:sp>
    </p:spTree>
    <p:extLst>
      <p:ext uri="{BB962C8B-B14F-4D97-AF65-F5344CB8AC3E}">
        <p14:creationId xmlns:p14="http://schemas.microsoft.com/office/powerpoint/2010/main" val="4011233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246E5E-D0E8-4903-B698-CFAFB2744B1A}"/>
              </a:ext>
            </a:extLst>
          </p:cNvPr>
          <p:cNvSpPr/>
          <p:nvPr/>
        </p:nvSpPr>
        <p:spPr>
          <a:xfrm>
            <a:off x="467544" y="1268760"/>
            <a:ext cx="8496944" cy="5324535"/>
          </a:xfrm>
          <a:prstGeom prst="rect">
            <a:avLst/>
          </a:prstGeom>
        </p:spPr>
        <p:txBody>
          <a:bodyPr wrap="square">
            <a:spAutoFit/>
          </a:bodyPr>
          <a:lstStyle/>
          <a:p>
            <a:pPr algn="ctr"/>
            <a:r>
              <a:rPr lang="tr-TR" dirty="0">
                <a:highlight>
                  <a:srgbClr val="FFFF00"/>
                </a:highlight>
              </a:rPr>
              <a:t>Madde 18/A</a:t>
            </a:r>
          </a:p>
          <a:p>
            <a:pPr algn="ctr"/>
            <a:r>
              <a:rPr lang="tr-TR" dirty="0">
                <a:highlight>
                  <a:srgbClr val="FFFF00"/>
                </a:highlight>
              </a:rPr>
              <a:t>arabulucunun görevlendirilmesi</a:t>
            </a:r>
          </a:p>
          <a:p>
            <a:pPr algn="ctr"/>
            <a:endParaRPr lang="tr-TR" dirty="0">
              <a:highlight>
                <a:srgbClr val="FFFF00"/>
              </a:highlight>
            </a:endParaRPr>
          </a:p>
          <a:p>
            <a:pPr algn="just"/>
            <a:r>
              <a:rPr lang="tr-TR" dirty="0"/>
              <a:t>(3) Daire Başkanlığı, sicile kayıtlı arabuluculardan bu madde uyarınca arabuluculuk yapmak isteyenleri, varsa uzmanlık alanlarını da belirterek, görev yapmak istedikleri adli yargı ilk derece mahkemesi adalet komisyonlarına göre listeler ve listeleri ilgili komisyon başkanlıklarına bildirir. Komisyon başkanlıkları, bu listeleri kendi yargı çevrelerindeki arabuluculuk bürolarına, arabuluculuk bürosu kurulmayan yerlerde ise görevlendirecekleri sulh hukuk mahkemesi yazı işleri müdürlüğüne gönderir.</a:t>
            </a:r>
          </a:p>
          <a:p>
            <a:pPr algn="just"/>
            <a:endParaRPr lang="tr-TR" dirty="0"/>
          </a:p>
          <a:p>
            <a:pPr algn="just"/>
            <a:r>
              <a:rPr lang="tr-TR" sz="1000" b="1" dirty="0">
                <a:solidFill>
                  <a:srgbClr val="FF0000"/>
                </a:solidFill>
              </a:rPr>
              <a:t>MADDE 24/1</a:t>
            </a:r>
            <a:r>
              <a:rPr lang="tr-TR" sz="1000" dirty="0"/>
              <a:t> Arabulucu, adli yargı ilk derece mahkemesi adalet komisyonu başkanlıklarına bildirilen listeden adliye arabuluculuk bürosu tarafından puanlama yöntemiyle belirlenir. Ancak tarafların listede yer alan herhangi bir arabulucu üzerinde başvuru sırasında anlaşmaları hâlinde taraflar veya tarafların imzasını taşıyan bir tutanakla beraber üzerinde anlaşılan arabulucu, durumu adliye arabuluculuk bürosuna bildirdiğinde bu arabulucu görevlendirilir. Dava şartı olan arabuluculuk ile ilgili uyuşmazlıklarda liste dışında bir arabulucu görevlendirilemez.</a:t>
            </a:r>
          </a:p>
          <a:p>
            <a:r>
              <a:rPr lang="tr-TR" sz="1000" dirty="0"/>
              <a:t> </a:t>
            </a:r>
          </a:p>
          <a:p>
            <a:pPr algn="just"/>
            <a:endParaRPr lang="tr-TR" dirty="0"/>
          </a:p>
          <a:p>
            <a:pPr algn="just"/>
            <a:endParaRPr lang="tr-TR" dirty="0"/>
          </a:p>
          <a:p>
            <a:r>
              <a:rPr lang="tr-TR" sz="1000" dirty="0"/>
              <a:t> </a:t>
            </a:r>
          </a:p>
          <a:p>
            <a:pPr algn="just"/>
            <a:endParaRPr lang="tr-TR" dirty="0"/>
          </a:p>
        </p:txBody>
      </p:sp>
    </p:spTree>
    <p:extLst>
      <p:ext uri="{BB962C8B-B14F-4D97-AF65-F5344CB8AC3E}">
        <p14:creationId xmlns:p14="http://schemas.microsoft.com/office/powerpoint/2010/main" val="613652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246E5E-D0E8-4903-B698-CFAFB2744B1A}"/>
              </a:ext>
            </a:extLst>
          </p:cNvPr>
          <p:cNvSpPr/>
          <p:nvPr/>
        </p:nvSpPr>
        <p:spPr>
          <a:xfrm>
            <a:off x="467544" y="1268760"/>
            <a:ext cx="8496944" cy="4401205"/>
          </a:xfrm>
          <a:prstGeom prst="rect">
            <a:avLst/>
          </a:prstGeom>
        </p:spPr>
        <p:txBody>
          <a:bodyPr wrap="square">
            <a:spAutoFit/>
          </a:bodyPr>
          <a:lstStyle/>
          <a:p>
            <a:pPr algn="ctr"/>
            <a:r>
              <a:rPr lang="tr-TR" dirty="0">
                <a:highlight>
                  <a:srgbClr val="FFFF00"/>
                </a:highlight>
              </a:rPr>
              <a:t>Madde 18/A</a:t>
            </a:r>
          </a:p>
          <a:p>
            <a:pPr algn="just"/>
            <a:endParaRPr lang="tr-TR" dirty="0"/>
          </a:p>
          <a:p>
            <a:pPr algn="just"/>
            <a:endParaRPr lang="tr-TR" dirty="0"/>
          </a:p>
          <a:p>
            <a:pPr algn="just"/>
            <a:r>
              <a:rPr lang="tr-TR" dirty="0"/>
              <a:t>(4) Başvuru, uyuşmazlığın konusuna göre yetkili mahkemenin bulunduğu yer arabuluculuk bürosuna, arabuluculuk bürosu kurulmayan yerlerde ise görevlendirilen yazı işleri müdürlüğüne </a:t>
            </a:r>
            <a:r>
              <a:rPr lang="tr-TR"/>
              <a:t>yapılır.</a:t>
            </a:r>
            <a:endParaRPr lang="tr-TR" dirty="0"/>
          </a:p>
          <a:p>
            <a:pPr algn="just"/>
            <a:endParaRPr lang="tr-TR" dirty="0"/>
          </a:p>
          <a:p>
            <a:pPr algn="just"/>
            <a:endParaRPr lang="tr-TR" dirty="0"/>
          </a:p>
          <a:p>
            <a:pPr algn="ctr"/>
            <a:r>
              <a:rPr lang="tr-TR" dirty="0">
                <a:highlight>
                  <a:srgbClr val="FFFF00"/>
                </a:highlight>
              </a:rPr>
              <a:t>tarafların arabulucuyu belirlemesi</a:t>
            </a:r>
          </a:p>
          <a:p>
            <a:pPr algn="just"/>
            <a:r>
              <a:rPr lang="tr-TR" dirty="0"/>
              <a:t>(5) Arabulucu, komisyon başkanlıklarına bildirilen listeden büro tarafından belirlenir. Ancak tarafların listede yer alan herhangi bir arabulucu üzerinde anlaşmaları hâlinde bu arabulucu görevlendirilir.</a:t>
            </a:r>
          </a:p>
          <a:p>
            <a:pPr algn="just"/>
            <a:endParaRPr lang="tr-TR" dirty="0"/>
          </a:p>
          <a:p>
            <a:pPr algn="just"/>
            <a:endParaRPr lang="tr-TR" dirty="0"/>
          </a:p>
          <a:p>
            <a:r>
              <a:rPr lang="tr-TR" sz="1000" dirty="0"/>
              <a:t> </a:t>
            </a:r>
          </a:p>
          <a:p>
            <a:pPr algn="just"/>
            <a:endParaRPr lang="tr-TR" dirty="0"/>
          </a:p>
        </p:txBody>
      </p:sp>
    </p:spTree>
    <p:extLst>
      <p:ext uri="{BB962C8B-B14F-4D97-AF65-F5344CB8AC3E}">
        <p14:creationId xmlns:p14="http://schemas.microsoft.com/office/powerpoint/2010/main" val="3042202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246E5E-D0E8-4903-B698-CFAFB2744B1A}"/>
              </a:ext>
            </a:extLst>
          </p:cNvPr>
          <p:cNvSpPr/>
          <p:nvPr/>
        </p:nvSpPr>
        <p:spPr>
          <a:xfrm>
            <a:off x="467544" y="1268760"/>
            <a:ext cx="8496944" cy="4678204"/>
          </a:xfrm>
          <a:prstGeom prst="rect">
            <a:avLst/>
          </a:prstGeom>
        </p:spPr>
        <p:txBody>
          <a:bodyPr wrap="square">
            <a:spAutoFit/>
          </a:bodyPr>
          <a:lstStyle/>
          <a:p>
            <a:pPr algn="just"/>
            <a:r>
              <a:rPr lang="tr-TR" dirty="0">
                <a:solidFill>
                  <a:srgbClr val="FF0000"/>
                </a:solidFill>
              </a:rPr>
              <a:t>MADDE 23 </a:t>
            </a:r>
            <a:r>
              <a:rPr lang="tr-TR" dirty="0"/>
              <a:t>- (1) Başvuru karşı tarafın, karşı taraf birden fazla ise bunlardan birinin yerleşim yerindeki veya işin yapıldığı yerdeki adliye arabuluculuk bürosuna, adliye arabuluculuk bürosu kurulmayan yerlerde ise görevlendirilen sulh hukuk mahkemesi yazı işleri müdürlüğüne yapılır. Adliye arabuluculuk bürosu kurulmayan yerlerde, büronun görevini, görevlendirilen sulh hukuk mahkemesi yazı işleri müdürlüğü yerine getirir.</a:t>
            </a:r>
          </a:p>
          <a:p>
            <a:pPr algn="just"/>
            <a:r>
              <a:rPr lang="tr-TR" dirty="0"/>
              <a:t> </a:t>
            </a:r>
          </a:p>
          <a:p>
            <a:pPr algn="just"/>
            <a:r>
              <a:rPr lang="tr-TR" dirty="0"/>
              <a:t>(2) Tarafların ve uyuşmazlık konusunun aynı olduğu durumlarda birden fazla başvuru yapılmış ise, başvurunun hukuki sonuçları bakımından </a:t>
            </a:r>
            <a:r>
              <a:rPr lang="tr-TR" dirty="0">
                <a:highlight>
                  <a:srgbClr val="FFFF00"/>
                </a:highlight>
              </a:rPr>
              <a:t>ilk başvuru</a:t>
            </a:r>
            <a:r>
              <a:rPr lang="tr-TR" dirty="0"/>
              <a:t> esas alınır.</a:t>
            </a:r>
          </a:p>
          <a:p>
            <a:pPr algn="just"/>
            <a:r>
              <a:rPr lang="tr-TR" dirty="0"/>
              <a:t> </a:t>
            </a:r>
          </a:p>
          <a:p>
            <a:pPr algn="just"/>
            <a:r>
              <a:rPr lang="tr-TR" dirty="0"/>
              <a:t>(3) Başvuru, dilekçe ile veya bürolarda bulunan formların doldurulması suretiyle yahut elektronik ortamda yapılabilir.</a:t>
            </a:r>
          </a:p>
          <a:p>
            <a:pPr algn="just"/>
            <a:r>
              <a:rPr lang="tr-TR" sz="1000" dirty="0"/>
              <a:t> </a:t>
            </a:r>
          </a:p>
          <a:p>
            <a:pPr algn="just"/>
            <a:r>
              <a:rPr lang="tr-TR" dirty="0"/>
              <a:t>(4) Arabuluculuk başvurusu sırasında başvurandan, uyuşmazlık konusuna ilişkin hususların açıklanması istenir.</a:t>
            </a:r>
          </a:p>
          <a:p>
            <a:pPr algn="just"/>
            <a:endParaRPr lang="tr-TR" dirty="0"/>
          </a:p>
        </p:txBody>
      </p:sp>
    </p:spTree>
    <p:extLst>
      <p:ext uri="{BB962C8B-B14F-4D97-AF65-F5344CB8AC3E}">
        <p14:creationId xmlns:p14="http://schemas.microsoft.com/office/powerpoint/2010/main" val="37812124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8C268A5-BE62-474D-82BA-706C52704B15}"/>
              </a:ext>
            </a:extLst>
          </p:cNvPr>
          <p:cNvSpPr/>
          <p:nvPr/>
        </p:nvSpPr>
        <p:spPr>
          <a:xfrm>
            <a:off x="395536" y="620688"/>
            <a:ext cx="8568952" cy="5847755"/>
          </a:xfrm>
          <a:prstGeom prst="rect">
            <a:avLst/>
          </a:prstGeom>
        </p:spPr>
        <p:txBody>
          <a:bodyPr wrap="square">
            <a:spAutoFit/>
          </a:bodyPr>
          <a:lstStyle/>
          <a:p>
            <a:pPr algn="ctr"/>
            <a:r>
              <a:rPr lang="tr-TR" dirty="0">
                <a:highlight>
                  <a:srgbClr val="FFFF00"/>
                </a:highlight>
              </a:rPr>
              <a:t>iletişim bilgileri</a:t>
            </a:r>
          </a:p>
          <a:p>
            <a:pPr algn="ctr"/>
            <a:endParaRPr lang="tr-TR" dirty="0">
              <a:highlight>
                <a:srgbClr val="FFFF00"/>
              </a:highlight>
            </a:endParaRPr>
          </a:p>
          <a:p>
            <a:pPr algn="just"/>
            <a:r>
              <a:rPr lang="tr-TR" dirty="0"/>
              <a:t>(6) Başvuran taraf, kendisine ve elinde bulunması hâlinde karşı tarafa ait her türlü iletişim bilgisini arabuluculuk bürosuna verir. Büro, tarafların resmî kayıtlarda yer alan iletişim bilgilerini araştırmaya da yetkilidir. İlgili kurum ve kuruluşlar, büro tarafından talep edilen bilgi ve belgeleri vermekle yükümlüdür.                                                          </a:t>
            </a:r>
            <a:r>
              <a:rPr lang="tr-TR" sz="1200" dirty="0">
                <a:solidFill>
                  <a:srgbClr val="FF0000"/>
                </a:solidFill>
              </a:rPr>
              <a:t>(Yönetmelik m.24/2)</a:t>
            </a:r>
          </a:p>
          <a:p>
            <a:pPr algn="just"/>
            <a:endParaRPr lang="tr-TR" dirty="0"/>
          </a:p>
          <a:p>
            <a:pPr algn="ctr"/>
            <a:r>
              <a:rPr lang="tr-TR" dirty="0">
                <a:highlight>
                  <a:srgbClr val="FFFF00"/>
                </a:highlight>
              </a:rPr>
              <a:t>ilk toplantıya davet</a:t>
            </a:r>
          </a:p>
          <a:p>
            <a:pPr algn="ctr"/>
            <a:endParaRPr lang="tr-TR" dirty="0">
              <a:highlight>
                <a:srgbClr val="FFFF00"/>
              </a:highlight>
            </a:endParaRPr>
          </a:p>
          <a:p>
            <a:pPr algn="just"/>
            <a:r>
              <a:rPr lang="tr-TR" dirty="0"/>
              <a:t>(7) Taraflara ait iletişim bilgileri, görevlendirilen arabulucuya büro tarafından verilir. Arabulucu </a:t>
            </a:r>
            <a:r>
              <a:rPr lang="tr-TR" dirty="0">
                <a:highlight>
                  <a:srgbClr val="00FFFF"/>
                </a:highlight>
              </a:rPr>
              <a:t>bu iletişim bilgilerini esas alır</a:t>
            </a:r>
            <a:r>
              <a:rPr lang="tr-TR" dirty="0"/>
              <a:t>, ihtiyaç duyduğunda kendiliğinden araştırma da yapabilir. Elindeki bilgiler itibarıyla her türlü iletişim vasıtasını kullanarak görevlendirme konusunda tarafları bilgilendirir ve ilk toplantıya davet eder.  Bilgilendirme ve davete ilişkin işlemlerini belgeye bağlar.</a:t>
            </a:r>
          </a:p>
          <a:p>
            <a:pPr algn="just"/>
            <a:endParaRPr lang="tr-TR" dirty="0"/>
          </a:p>
          <a:p>
            <a:pPr algn="just"/>
            <a:r>
              <a:rPr lang="tr-TR" sz="1000" b="1" dirty="0">
                <a:solidFill>
                  <a:srgbClr val="FF0000"/>
                </a:solidFill>
              </a:rPr>
              <a:t>MADDE 24/3  </a:t>
            </a:r>
            <a:r>
              <a:rPr lang="tr-TR" sz="1000" dirty="0"/>
              <a:t>Taraflara ait iletişim bilgileri, görevlendirilen arabulucuya adliye arabuluculuk bürosu tarafından verilir. Arabulucu bu iletişim bilgilerini esas alır, ihtiyaç duyduğunda kendiliğinden araştırma da yapabilir. Elindeki bilgiler itibarıyla her türlü iletişim vasıtasını kullanarak görevlendirme konusunda tarafları bilgilendirir ve ilk toplantıya tarafları ve varsa avukatlarını birlikte davet eder. Bilgilendirme ve davete ilişkin işlemlerini belgeye bağlar. </a:t>
            </a:r>
            <a:r>
              <a:rPr lang="tr-TR" sz="1000" dirty="0">
                <a:highlight>
                  <a:srgbClr val="FFFF00"/>
                </a:highlight>
              </a:rPr>
              <a:t>Arabulucu taraflara ulaşamaması hâlinde,  ulaşmak için hangi yolları denediğini ve hangi sebeplerle ulaşamadığını </a:t>
            </a:r>
            <a:r>
              <a:rPr lang="tr-TR" sz="1000" b="1" dirty="0">
                <a:solidFill>
                  <a:srgbClr val="FF0000"/>
                </a:solidFill>
                <a:highlight>
                  <a:srgbClr val="FFFF00"/>
                </a:highlight>
              </a:rPr>
              <a:t>son tutanakta </a:t>
            </a:r>
            <a:r>
              <a:rPr lang="tr-TR" sz="1000" dirty="0">
                <a:highlight>
                  <a:srgbClr val="FFFF00"/>
                </a:highlight>
              </a:rPr>
              <a:t>belirtir.</a:t>
            </a:r>
          </a:p>
          <a:p>
            <a:pPr algn="just"/>
            <a:endParaRPr lang="tr-TR" dirty="0"/>
          </a:p>
        </p:txBody>
      </p:sp>
    </p:spTree>
    <p:extLst>
      <p:ext uri="{BB962C8B-B14F-4D97-AF65-F5344CB8AC3E}">
        <p14:creationId xmlns:p14="http://schemas.microsoft.com/office/powerpoint/2010/main" val="3240560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FC4DA86-8462-46B4-9B31-DE5ECFA0C16C}"/>
              </a:ext>
            </a:extLst>
          </p:cNvPr>
          <p:cNvSpPr/>
          <p:nvPr/>
        </p:nvSpPr>
        <p:spPr>
          <a:xfrm>
            <a:off x="503548" y="1484784"/>
            <a:ext cx="8136904" cy="4801314"/>
          </a:xfrm>
          <a:prstGeom prst="rect">
            <a:avLst/>
          </a:prstGeom>
        </p:spPr>
        <p:txBody>
          <a:bodyPr wrap="square">
            <a:spAutoFit/>
          </a:bodyPr>
          <a:lstStyle/>
          <a:p>
            <a:pPr algn="ctr"/>
            <a:r>
              <a:rPr lang="tr-TR" dirty="0">
                <a:highlight>
                  <a:srgbClr val="FFFF00"/>
                </a:highlight>
              </a:rPr>
              <a:t>Büronun yetkisine itiraz</a:t>
            </a:r>
          </a:p>
          <a:p>
            <a:pPr algn="just"/>
            <a:r>
              <a:rPr lang="tr-TR" dirty="0"/>
              <a:t>(8) Arabulucu, görevlendirmeyi yapan büronun yetkili olup olmadığını kendiliğinden dikkate alamaz. Karşı taraf en geç ilk toplantıda, yetkiye ilişkin belgeleri sunmak suretiyle arabuluculuk bürosunun yetkisine itiraz edebilir. Bu durumda arabulucu, dosyayı derhâl ilgili sulh hukuk mahkemesine gönderilmek üzere büroya teslim eder. Mahkeme, harç alınmaksızın dosya üzerinden yapacağı inceleme sonunda en geç bir hafta içinde yetkili büroyu kesin olarak karara bağlar ve dosyayı büroya iade eder. Mahkeme kararı büro tarafından 11/2/1959 tarihli ve 7201 sayılı Tebligat Kanunu hükümleri uyarınca taraflara tebliğ edilir. Yetki itirazının reddi durumunda aynı arabulucu yeniden görevlendirilir ve dokuzuncu fıkrada belirtilen süreler yeni görevlendirme tarihinden başlar. Yetki itirazının kabulü durumunda ise kararın tebliğinden itibaren bir hafta içinde yetkili büroya başvurulabilir. Bu takdirde yetkisiz büroya başvurma tarihi yetkili büroya başvurma tarihi olarak kabul edilir. Yetkili büro, beşinci fıkra uyarınca arabulucu görevlendirir.</a:t>
            </a:r>
          </a:p>
          <a:p>
            <a:pPr algn="just"/>
            <a:r>
              <a:rPr lang="tr-TR" dirty="0">
                <a:solidFill>
                  <a:srgbClr val="FF0000"/>
                </a:solidFill>
              </a:rPr>
              <a:t> 						(Yönetmelik m.25/4)</a:t>
            </a:r>
          </a:p>
        </p:txBody>
      </p:sp>
    </p:spTree>
    <p:extLst>
      <p:ext uri="{BB962C8B-B14F-4D97-AF65-F5344CB8AC3E}">
        <p14:creationId xmlns:p14="http://schemas.microsoft.com/office/powerpoint/2010/main" val="27862035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B59466C-E6F3-4592-A52E-F1D048D4FF77}"/>
              </a:ext>
            </a:extLst>
          </p:cNvPr>
          <p:cNvSpPr/>
          <p:nvPr/>
        </p:nvSpPr>
        <p:spPr>
          <a:xfrm>
            <a:off x="215516" y="404664"/>
            <a:ext cx="8712968" cy="6370975"/>
          </a:xfrm>
          <a:prstGeom prst="rect">
            <a:avLst/>
          </a:prstGeom>
        </p:spPr>
        <p:txBody>
          <a:bodyPr wrap="square">
            <a:spAutoFit/>
          </a:bodyPr>
          <a:lstStyle/>
          <a:p>
            <a:pPr algn="ctr"/>
            <a:endParaRPr lang="tr-TR" dirty="0">
              <a:highlight>
                <a:srgbClr val="FFFF00"/>
              </a:highlight>
            </a:endParaRPr>
          </a:p>
          <a:p>
            <a:pPr algn="ctr"/>
            <a:r>
              <a:rPr lang="tr-TR" dirty="0">
                <a:highlight>
                  <a:srgbClr val="FFFF00"/>
                </a:highlight>
              </a:rPr>
              <a:t>arabuluculukta geçecek süre</a:t>
            </a:r>
          </a:p>
          <a:p>
            <a:pPr algn="just"/>
            <a:r>
              <a:rPr lang="tr-TR" dirty="0"/>
              <a:t>(9) Arabulucu, yapılan başvuruyu görevlendirildiği tarihten itibaren üç hafta içinde sonuçlandırır. Bu süre zorunlu hâllerde arabulucu tarafından en fazla bir hafta uzatılabilir. (Yönetmelik m.25/5)</a:t>
            </a:r>
          </a:p>
          <a:p>
            <a:pPr algn="just"/>
            <a:r>
              <a:rPr lang="tr-TR" dirty="0">
                <a:highlight>
                  <a:srgbClr val="00FFFF"/>
                </a:highlight>
              </a:rPr>
              <a:t>(Dava şartı ticari arabuluculukta 6 + 2 hafta TTK m.5/A 2.fıkra)</a:t>
            </a:r>
          </a:p>
          <a:p>
            <a:pPr algn="just"/>
            <a:endParaRPr lang="tr-TR" dirty="0">
              <a:highlight>
                <a:srgbClr val="00FFFF"/>
              </a:highlight>
            </a:endParaRPr>
          </a:p>
          <a:p>
            <a:pPr algn="just"/>
            <a:r>
              <a:rPr lang="tr-TR" sz="1200" b="1" dirty="0">
                <a:solidFill>
                  <a:srgbClr val="FF0000"/>
                </a:solidFill>
              </a:rPr>
              <a:t>MADDE 25/5 </a:t>
            </a:r>
            <a:r>
              <a:rPr lang="tr-TR" sz="1200" dirty="0"/>
              <a:t>Arabulucu, yapılan başvuruyu görevlendirildiği tarihten itibaren üç hafta içinde sonuçlandırır. Bu süre zorunlu hallerde arabulucu tarafından en fazla bir hafta uzatılabilir. </a:t>
            </a:r>
            <a:r>
              <a:rPr lang="tr-TR" sz="1200" dirty="0">
                <a:highlight>
                  <a:srgbClr val="FFFF00"/>
                </a:highlight>
              </a:rPr>
              <a:t>Sürenin sonucunda arabulucu anlaşamama yönünde </a:t>
            </a:r>
            <a:r>
              <a:rPr lang="tr-TR" sz="1200" dirty="0" err="1">
                <a:highlight>
                  <a:srgbClr val="FFFF00"/>
                </a:highlight>
              </a:rPr>
              <a:t>re’sen</a:t>
            </a:r>
            <a:r>
              <a:rPr lang="tr-TR" sz="1200" dirty="0">
                <a:highlight>
                  <a:srgbClr val="FFFF00"/>
                </a:highlight>
              </a:rPr>
              <a:t> son tutanağı düzenler.</a:t>
            </a:r>
          </a:p>
          <a:p>
            <a:pPr algn="just"/>
            <a:endParaRPr lang="tr-TR" dirty="0">
              <a:highlight>
                <a:srgbClr val="00FFFF"/>
              </a:highlight>
            </a:endParaRPr>
          </a:p>
          <a:p>
            <a:pPr algn="just"/>
            <a:endParaRPr lang="tr-TR" dirty="0">
              <a:highlight>
                <a:srgbClr val="00FFFF"/>
              </a:highlight>
            </a:endParaRPr>
          </a:p>
          <a:p>
            <a:pPr algn="ctr"/>
            <a:r>
              <a:rPr lang="tr-TR" dirty="0">
                <a:highlight>
                  <a:srgbClr val="FFFF00"/>
                </a:highlight>
              </a:rPr>
              <a:t>sona erme</a:t>
            </a:r>
          </a:p>
          <a:p>
            <a:pPr algn="just"/>
            <a:r>
              <a:rPr lang="tr-TR" dirty="0"/>
              <a:t>(10) Arabulucu; taraflara ulaşılamaması veya taraflar katılmadığı için görüşme yapılamaması ya da tarafların anlaşması yahut tarafların anlaşamaması hâllerinde arabuluculuk faaliyetini sona erdirir ve son tutanağı düzenleyerek durumu derhâl arabuluculuk bürosuna bildirir.</a:t>
            </a:r>
          </a:p>
          <a:p>
            <a:pPr algn="just"/>
            <a:r>
              <a:rPr lang="tr-TR" dirty="0"/>
              <a:t>    					                  	 </a:t>
            </a:r>
            <a:r>
              <a:rPr lang="tr-TR" dirty="0">
                <a:solidFill>
                  <a:srgbClr val="FF0000"/>
                </a:solidFill>
              </a:rPr>
              <a:t>(Yönetmelik 25/8)</a:t>
            </a:r>
          </a:p>
          <a:p>
            <a:pPr algn="just"/>
            <a:endParaRPr lang="tr-TR" dirty="0"/>
          </a:p>
          <a:p>
            <a:pPr algn="just"/>
            <a:r>
              <a:rPr lang="tr-TR" sz="1200" b="1" dirty="0">
                <a:solidFill>
                  <a:srgbClr val="FF0000"/>
                </a:solidFill>
              </a:rPr>
              <a:t>MADDE 25/6 </a:t>
            </a:r>
            <a:r>
              <a:rPr lang="tr-TR" sz="1200" dirty="0"/>
              <a:t>Tarafların uyuşmazlık konusunda anlaşmaları veya kısmen anlaşmaları hâlinde süreç anlaşma son tutanağı ile sonuçlandırılır. Bunların haricindeki her durumda taraflar anlaşmamış sayılır ve anlaşmama son tutanağı düzenlenir.</a:t>
            </a:r>
          </a:p>
          <a:p>
            <a:pPr algn="just"/>
            <a:endParaRPr lang="tr-TR" sz="1200" dirty="0"/>
          </a:p>
          <a:p>
            <a:pPr algn="just"/>
            <a:endParaRPr lang="tr-TR" dirty="0"/>
          </a:p>
          <a:p>
            <a:pPr algn="just"/>
            <a:endParaRPr lang="tr-TR" dirty="0"/>
          </a:p>
        </p:txBody>
      </p:sp>
    </p:spTree>
    <p:extLst>
      <p:ext uri="{BB962C8B-B14F-4D97-AF65-F5344CB8AC3E}">
        <p14:creationId xmlns:p14="http://schemas.microsoft.com/office/powerpoint/2010/main" val="1477767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B59466C-E6F3-4592-A52E-F1D048D4FF77}"/>
              </a:ext>
            </a:extLst>
          </p:cNvPr>
          <p:cNvSpPr/>
          <p:nvPr/>
        </p:nvSpPr>
        <p:spPr>
          <a:xfrm>
            <a:off x="215516" y="404664"/>
            <a:ext cx="8712968" cy="3139321"/>
          </a:xfrm>
          <a:prstGeom prst="rect">
            <a:avLst/>
          </a:prstGeom>
        </p:spPr>
        <p:txBody>
          <a:bodyPr wrap="square">
            <a:spAutoFit/>
          </a:bodyPr>
          <a:lstStyle/>
          <a:p>
            <a:pPr algn="just"/>
            <a:endParaRPr lang="tr-TR" dirty="0"/>
          </a:p>
          <a:p>
            <a:pPr algn="just"/>
            <a:endParaRPr lang="tr-TR" dirty="0"/>
          </a:p>
          <a:p>
            <a:pPr algn="ctr"/>
            <a:r>
              <a:rPr lang="tr-TR" dirty="0">
                <a:highlight>
                  <a:srgbClr val="FFFF00"/>
                </a:highlight>
              </a:rPr>
              <a:t>ilk toplantıya katılım</a:t>
            </a:r>
          </a:p>
          <a:p>
            <a:pPr algn="just"/>
            <a:r>
              <a:rPr lang="tr-TR" dirty="0"/>
              <a:t>(11) Taraflardan birinin geçerli bir mazeret göstermeksizin ilk toplantıya katılmaması sebebiyle arabuluculuk faaliyetinin sona ermesi durumunda toplantıya katılmayan taraf, son tutanakta belirtilir ve bu taraf davada kısmen veya tamamen haklı çıksa bile yargılama giderinin tamamından sorumlu tutulur. Ayrıca bu taraf lehine vekâlet ücretine hükmedilmez. Her iki tarafın da ilk toplantıya katılmaması sebebiyle sona eren arabuluculuk faaliyeti üzerine açılacak davalarda tarafların yaptıkları yargılama giderleri kendi üzerlerinde bırakılır.</a:t>
            </a:r>
          </a:p>
        </p:txBody>
      </p:sp>
    </p:spTree>
    <p:extLst>
      <p:ext uri="{BB962C8B-B14F-4D97-AF65-F5344CB8AC3E}">
        <p14:creationId xmlns:p14="http://schemas.microsoft.com/office/powerpoint/2010/main" val="2077515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B59466C-E6F3-4592-A52E-F1D048D4FF77}"/>
              </a:ext>
            </a:extLst>
          </p:cNvPr>
          <p:cNvSpPr/>
          <p:nvPr/>
        </p:nvSpPr>
        <p:spPr>
          <a:xfrm>
            <a:off x="215516" y="404664"/>
            <a:ext cx="8712968" cy="5386090"/>
          </a:xfrm>
          <a:prstGeom prst="rect">
            <a:avLst/>
          </a:prstGeom>
        </p:spPr>
        <p:txBody>
          <a:bodyPr wrap="square">
            <a:spAutoFit/>
          </a:bodyPr>
          <a:lstStyle/>
          <a:p>
            <a:pPr algn="just"/>
            <a:endParaRPr lang="tr-TR" sz="1000" dirty="0"/>
          </a:p>
          <a:p>
            <a:pPr algn="ctr"/>
            <a:endParaRPr lang="tr-TR" sz="1200" b="1" dirty="0">
              <a:solidFill>
                <a:srgbClr val="FF0000"/>
              </a:solidFill>
            </a:endParaRPr>
          </a:p>
          <a:p>
            <a:pPr algn="ctr"/>
            <a:r>
              <a:rPr lang="tr-TR" sz="1200" b="1" dirty="0">
                <a:solidFill>
                  <a:srgbClr val="FF0000"/>
                </a:solidFill>
              </a:rPr>
              <a:t>Yönetmelik</a:t>
            </a:r>
          </a:p>
          <a:p>
            <a:pPr algn="ctr"/>
            <a:endParaRPr lang="tr-TR" sz="1000" dirty="0"/>
          </a:p>
          <a:p>
            <a:pPr algn="just"/>
            <a:r>
              <a:rPr lang="tr-TR" sz="1200" b="1" dirty="0">
                <a:solidFill>
                  <a:srgbClr val="FF0000"/>
                </a:solidFill>
              </a:rPr>
              <a:t>MADDE 25 - </a:t>
            </a:r>
            <a:r>
              <a:rPr lang="tr-TR" sz="1200" dirty="0"/>
              <a:t>(1) Arabuluculuk görüşmelerine taraflar bizzat, kanuni temsilcileri veya avukatları, idareler ise oluşturacakları komisyon aracılığıyla katılabilirler. İşverenin adi veya resmi yazılı belgeyle yetkilendirdiği çalışanı da görüşmelerde işvereni temsil edebilir ve son tutanağı imzalayabilir. </a:t>
            </a:r>
          </a:p>
          <a:p>
            <a:pPr algn="just"/>
            <a:endParaRPr lang="tr-TR" sz="1200" dirty="0"/>
          </a:p>
          <a:p>
            <a:pPr algn="just"/>
            <a:r>
              <a:rPr lang="tr-TR" sz="1200" dirty="0"/>
              <a:t>(2) </a:t>
            </a:r>
            <a:r>
              <a:rPr lang="tr-TR" sz="1200" dirty="0">
                <a:solidFill>
                  <a:srgbClr val="00B050"/>
                </a:solidFill>
              </a:rPr>
              <a:t>(Danıştay Onuncu Dairesinin 8/4/2021 tarihli ve E.:2018/3449; K.:2021/1714 sayılı kararı ile iptal cümle; Arabulucu adliye arabuluculuk bürosu tarafından görevlendirildikten sonra ilk önce başvuran taraftan başlamak üzere asiller ile ön görüşme yapar, başvurucudan ve diğer taraftan uyuşmazlığın esasını öğrenir</a:t>
            </a:r>
            <a:r>
              <a:rPr lang="tr-TR" sz="1200">
                <a:solidFill>
                  <a:srgbClr val="00B050"/>
                </a:solidFill>
              </a:rPr>
              <a:t>.) </a:t>
            </a:r>
            <a:r>
              <a:rPr lang="tr-TR" sz="1200"/>
              <a:t>Arabulucu </a:t>
            </a:r>
            <a:r>
              <a:rPr lang="tr-TR" sz="1200" dirty="0"/>
              <a:t>asilleri, arabuluculuğun esasları, süreci ve sonuçları hakkında aydınlatıp, arabuluculuk yoluyla uyuşmazlığın çözümünün ekonomik, sosyal ve psikolojik faydalarının olduğunu hatırlatarak onları bilgilendirir. Asilleri ilk oturuma varsa vekilleri ile birlikte davet eder. </a:t>
            </a:r>
          </a:p>
          <a:p>
            <a:pPr algn="just"/>
            <a:endParaRPr lang="tr-TR" sz="1200" dirty="0"/>
          </a:p>
          <a:p>
            <a:pPr algn="just"/>
            <a:r>
              <a:rPr lang="tr-TR" sz="1200" dirty="0"/>
              <a:t>(3) Arabulucu ilk oturum davetini yaparken toplantı tarihi ve yerinin belirlenmesi konusunda taraflar ile iletişim kurar. Taraflarla yaptığı görüşme sonucunda bir mutabakat sağlanamazsa toplantı tarihini ve yerini kendisi belirler.</a:t>
            </a:r>
          </a:p>
          <a:p>
            <a:pPr algn="just"/>
            <a:endParaRPr lang="tr-TR" sz="1200" dirty="0"/>
          </a:p>
          <a:p>
            <a:pPr algn="just"/>
            <a:r>
              <a:rPr lang="tr-TR" sz="1200" dirty="0"/>
              <a:t>(7) Tarafların arabuluculuk sürecinde ileri sürülen taleplerden bir kısmı üzerinde anlaşmaya varmaları hâlinde, üzerinde anlaşma sağlanan ve sağlanamayan hususlar son tutanakta açıkça belirtilir ve ücret taraflardan aksi kararlaştırılmadıkça eşitçe alınır. </a:t>
            </a:r>
          </a:p>
          <a:p>
            <a:pPr algn="just"/>
            <a:endParaRPr lang="tr-TR" sz="1200" dirty="0"/>
          </a:p>
          <a:p>
            <a:pPr algn="just"/>
            <a:r>
              <a:rPr lang="tr-TR" sz="1200" dirty="0"/>
              <a:t>(9) Taraflardan birinin geçerli bir mazeret göstermeksizin ilk toplantıya katılmaması sebebiyle arabuluculuk faaliyetinin sona ermesi durumunda toplantıya katılmayan taraf, son tutanakta belirtilir ve bu taraf davada kısmen veya tamamen haklı çıksa bile yargılama giderinin tamamından sorumlu tutulur. Ayrıca bu taraf lehine vekâlet ücretine hükmedilmez. Her iki tarafın da ilk toplantıya katılmaması sebebiyle sona eren arabuluculuk faaliyeti üzerine açılacak davalarda tarafların yaptıkları yargılama giderleri kendi üzerlerinde bırakılır. Arabulucu tarafları ilk toplantıya her türlü iletişim aracıyla davet ettiğini belgelendirir. Arabulucunun düzenlediği belgeler geçerli mazeretin değerlendirilmesinde esas alınır.</a:t>
            </a:r>
          </a:p>
        </p:txBody>
      </p:sp>
    </p:spTree>
    <p:extLst>
      <p:ext uri="{BB962C8B-B14F-4D97-AF65-F5344CB8AC3E}">
        <p14:creationId xmlns:p14="http://schemas.microsoft.com/office/powerpoint/2010/main" val="4115738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2EC7737-C754-4244-ACB8-BAAFCAA9B4AF}"/>
              </a:ext>
            </a:extLst>
          </p:cNvPr>
          <p:cNvSpPr/>
          <p:nvPr/>
        </p:nvSpPr>
        <p:spPr>
          <a:xfrm>
            <a:off x="287524" y="1305341"/>
            <a:ext cx="8568952" cy="4524315"/>
          </a:xfrm>
          <a:prstGeom prst="rect">
            <a:avLst/>
          </a:prstGeom>
        </p:spPr>
        <p:txBody>
          <a:bodyPr wrap="square">
            <a:spAutoFit/>
          </a:bodyPr>
          <a:lstStyle/>
          <a:p>
            <a:pPr algn="ctr"/>
            <a:r>
              <a:rPr lang="tr-TR" dirty="0">
                <a:highlight>
                  <a:srgbClr val="FFFF00"/>
                </a:highlight>
              </a:rPr>
              <a:t>ücretlendirme</a:t>
            </a:r>
          </a:p>
          <a:p>
            <a:pPr algn="just"/>
            <a:r>
              <a:rPr lang="tr-TR" dirty="0"/>
              <a:t>(12) Tarafların arabuluculuk faaliyeti sonunda anlaşmaları hâlinde, arabuluculuk ücreti, Arabuluculuk Asgari Ücret Tarifesinin eki Arabuluculuk Ücret Tarifesinin İkinci Kısmına göre aksi kararlaştırılmadıkça taraflarca eşit şekilde karşılanır. Bu durumda ücret, Tarifenin Birinci Kısmında belirlenen iki saatlik ücret tutarından az olamaz.</a:t>
            </a:r>
          </a:p>
          <a:p>
            <a:pPr algn="just"/>
            <a:endParaRPr lang="tr-TR" dirty="0"/>
          </a:p>
          <a:p>
            <a:pPr algn="just"/>
            <a:r>
              <a:rPr lang="tr-TR" dirty="0"/>
              <a:t>(13) Arabuluculuk faaliyeti sonunda taraflara ulaşılamaması, taraflar katılmadığı için görüşme yapılamaması veya iki saatten az süren görüşmeler sonunda tarafların anlaşamamaları hâllerinde, iki saatlik ücret tutarı Tarifenin Birinci Kısmına göre Adalet Bakanlığı bütçesinden ödenir. İki saatten fazla süren görüşmeler sonunda tarafların anlaşamamaları hâlinde ise iki saati aşan kısma ilişkin ücret aksi kararlaştırılmadıkça taraflarca eşit şekilde uyuşmazlığın konusu dikkate alınarak Tarifenin Birinci Kısmına göre karşılanır. Adalet Bakanlığı bütçesinden ödenen ve taraflarca karşılanan arabuluculuk ücreti, yargılama giderlerinden sayılır.</a:t>
            </a:r>
          </a:p>
        </p:txBody>
      </p:sp>
    </p:spTree>
    <p:extLst>
      <p:ext uri="{BB962C8B-B14F-4D97-AF65-F5344CB8AC3E}">
        <p14:creationId xmlns:p14="http://schemas.microsoft.com/office/powerpoint/2010/main" val="788001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243408"/>
            <a:ext cx="7992888" cy="6891382"/>
          </a:xfrm>
          <a:prstGeom prst="rect">
            <a:avLst/>
          </a:prstGeom>
        </p:spPr>
        <p:txBody>
          <a:bodyPr wrap="square">
            <a:spAutoFit/>
          </a:bodyPr>
          <a:lstStyle/>
          <a:p>
            <a:endParaRPr lang="tr-TR" dirty="0"/>
          </a:p>
          <a:p>
            <a:pPr algn="ctr"/>
            <a:endParaRPr lang="tr-TR" sz="2000" b="1" dirty="0"/>
          </a:p>
          <a:p>
            <a:pPr algn="ctr"/>
            <a:r>
              <a:rPr lang="tr-TR" sz="2800" b="1" dirty="0"/>
              <a:t>Madde 2 </a:t>
            </a:r>
          </a:p>
          <a:p>
            <a:pPr algn="ctr"/>
            <a:r>
              <a:rPr lang="tr-TR" dirty="0"/>
              <a:t>Tanımlar</a:t>
            </a:r>
            <a:endParaRPr lang="tr-TR" b="1" dirty="0"/>
          </a:p>
          <a:p>
            <a:pPr algn="ctr"/>
            <a:endParaRPr lang="tr-TR" sz="2000" dirty="0"/>
          </a:p>
          <a:p>
            <a:r>
              <a:rPr lang="tr-TR" sz="1600" dirty="0"/>
              <a:t>Bu Kanunun uygulanmasında;</a:t>
            </a:r>
          </a:p>
          <a:p>
            <a:endParaRPr lang="tr-TR" sz="1600" dirty="0"/>
          </a:p>
          <a:p>
            <a:r>
              <a:rPr lang="tr-TR" sz="1600" dirty="0"/>
              <a:t>a) Arabulucu: Arabuluculuk faaliyetini yürüten ve Bakanlıkça düzenlenen arabulucular siciline kaydedilmiş bulunan gerçek kişiyi,</a:t>
            </a:r>
          </a:p>
          <a:p>
            <a:endParaRPr lang="tr-TR" sz="1600" dirty="0"/>
          </a:p>
          <a:p>
            <a:r>
              <a:rPr lang="tr-TR" sz="1600" dirty="0"/>
              <a:t>b) Arabuluculuk: Sistematik teknikler uygulayarak, görüşmek ve müzakerelerde bulunmak amacıyla tarafları bir araya getiren, onların birbirlerini anlamalarını ve bu suretle çözümlerini kendilerinin üretmesini sağlamak için aralarında iletişim sürecinin kurulmasını gerçekleştiren, tarafların çözüm üretemediklerinin ortaya çıkması halinde çözüm önerisi de getirebilen, uzmanlık eğitimi almış olan tarafsız ve bağımsız bir üçüncü kişinin katılımıyla ve ihtiyari olarak yürütülen uyuşmazlık çözüm yöntemini,</a:t>
            </a:r>
          </a:p>
          <a:p>
            <a:endParaRPr lang="tr-TR" sz="1600" dirty="0"/>
          </a:p>
          <a:p>
            <a:r>
              <a:rPr lang="tr-TR" sz="1600" dirty="0"/>
              <a:t>c) Bakanlık: Adalet Bakanlığını,</a:t>
            </a:r>
          </a:p>
          <a:p>
            <a:endParaRPr lang="tr-TR" sz="1600" dirty="0"/>
          </a:p>
          <a:p>
            <a:r>
              <a:rPr lang="tr-TR" sz="1600" dirty="0"/>
              <a:t>ç) Daire Başkanlığı: Hukuk İşleri Genel Müdürlüğü bünyesinde oluşturulacak Arabuluculuk Daire Başkanlığını,</a:t>
            </a:r>
          </a:p>
          <a:p>
            <a:endParaRPr lang="tr-TR" sz="1600" dirty="0"/>
          </a:p>
          <a:p>
            <a:r>
              <a:rPr lang="tr-TR" sz="1600" dirty="0"/>
              <a:t>d) Genel Müdürlük: Hukuk İşleri Genel Müdürlüğünü,</a:t>
            </a:r>
          </a:p>
          <a:p>
            <a:endParaRPr lang="tr-TR" sz="900" dirty="0"/>
          </a:p>
          <a:p>
            <a:endParaRPr lang="tr-TR" sz="9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2EC7737-C754-4244-ACB8-BAAFCAA9B4AF}"/>
              </a:ext>
            </a:extLst>
          </p:cNvPr>
          <p:cNvSpPr/>
          <p:nvPr/>
        </p:nvSpPr>
        <p:spPr>
          <a:xfrm>
            <a:off x="287524" y="197346"/>
            <a:ext cx="8568952" cy="5539978"/>
          </a:xfrm>
          <a:prstGeom prst="rect">
            <a:avLst/>
          </a:prstGeom>
        </p:spPr>
        <p:txBody>
          <a:bodyPr wrap="square">
            <a:spAutoFit/>
          </a:bodyPr>
          <a:lstStyle/>
          <a:p>
            <a:pPr algn="ctr"/>
            <a:r>
              <a:rPr lang="tr-TR" sz="1200" b="1" dirty="0">
                <a:solidFill>
                  <a:srgbClr val="FF0000"/>
                </a:solidFill>
              </a:rPr>
              <a:t>Yönetmelik</a:t>
            </a:r>
          </a:p>
          <a:p>
            <a:pPr algn="just"/>
            <a:r>
              <a:rPr lang="tr-TR" sz="1200" b="1" dirty="0">
                <a:solidFill>
                  <a:srgbClr val="FF0000"/>
                </a:solidFill>
              </a:rPr>
              <a:t>MADDE 26 </a:t>
            </a:r>
            <a:r>
              <a:rPr lang="tr-TR" sz="1200" dirty="0"/>
              <a:t>- (1) </a:t>
            </a:r>
            <a:r>
              <a:rPr lang="tr-TR" sz="1000" dirty="0"/>
              <a:t>Tarafların arabuluculuk faaliyeti sonunda tamamen veya kısmen anlaşmaları hâlinde, arabuluculuk ücreti, Arabuluculuk Asgari Ücret Tarifesinin eki Arabuluculuk Ücret Tarifesinin İkinci Kısmına göre aksi kararlaştırılmadıkça taraflarca eşit şekilde karşılanır. Bu durumda ücret, Tarifenin Birinci Kısmında belirlenen iki saatlik ücret tutarından az olamaz. </a:t>
            </a:r>
            <a:r>
              <a:rPr lang="tr-TR" sz="1200" i="1" dirty="0">
                <a:highlight>
                  <a:srgbClr val="FFFF00"/>
                </a:highlight>
              </a:rPr>
              <a:t>İşe iade talebiyle yapılan görüşmelerde tarafların anlaşmaları durumunda, arabulucuya ödenecek ücretin belirlenmesinde işçiye işe başlatılmaması hâlinde ödenecek tazminat miktarı ile çalıştırılmadığı süre için ödenecek ücret ve diğer haklarının toplamı, Tarifenin İkinci Kısmı uyarınca üzerinde anlaşılan miktar olarak kabul edilir. </a:t>
            </a:r>
          </a:p>
          <a:p>
            <a:pPr algn="just"/>
            <a:endParaRPr lang="tr-TR" sz="1200" dirty="0"/>
          </a:p>
          <a:p>
            <a:pPr algn="just"/>
            <a:r>
              <a:rPr lang="tr-TR" sz="1200" dirty="0"/>
              <a:t>(2) </a:t>
            </a:r>
            <a:r>
              <a:rPr lang="tr-TR" sz="1000" dirty="0"/>
              <a:t>Arabuluculuk faaliyeti sonunda tarafların anlaşamamaları hâlinde iki saatlik ücret tutarı Tarifenin Birinci Kısmına göre Bakanlık bütçesinden ödenir. İki saatten fazla süren görüşmeler sonunda tarafların anlaşamamaları hâlinde ise iki saati aşan kısma ilişkin ücret aksi kararlaştırılmadıkça taraflarca eşit şekilde, Tarifenin Birinci Kısmına göre karşılanır. Bakanlık bütçesinden ödenen ve taraflarca karşılanan arabuluculuk ücreti, yargılama giderlerinden sayılır. </a:t>
            </a:r>
            <a:r>
              <a:rPr lang="tr-TR" sz="1200" dirty="0">
                <a:highlight>
                  <a:srgbClr val="FFFF00"/>
                </a:highlight>
              </a:rPr>
              <a:t>Dava açılması hâlinde mahkeme tarafından dava öncesi ödenen arabuluculuk ücretlerine ilişkin makbuz dosyaya eklenir. Yargılama giderleri olarak hükmedilen tutar 6183 sayılı Kanuna göre tahsil edilir.</a:t>
            </a:r>
          </a:p>
          <a:p>
            <a:pPr algn="just"/>
            <a:endParaRPr lang="tr-TR" sz="1200" dirty="0">
              <a:highlight>
                <a:srgbClr val="FFFF00"/>
              </a:highlight>
            </a:endParaRPr>
          </a:p>
          <a:p>
            <a:pPr algn="just"/>
            <a:r>
              <a:rPr lang="tr-TR" sz="1200" dirty="0"/>
              <a:t>(3) Sürecin </a:t>
            </a:r>
            <a:r>
              <a:rPr lang="tr-TR" sz="1200" dirty="0">
                <a:highlight>
                  <a:srgbClr val="FFFF00"/>
                </a:highlight>
              </a:rPr>
              <a:t>sehven kayıt</a:t>
            </a:r>
            <a:r>
              <a:rPr lang="tr-TR" sz="1200" dirty="0"/>
              <a:t>, </a:t>
            </a:r>
            <a:r>
              <a:rPr lang="tr-TR" sz="1200" dirty="0">
                <a:highlight>
                  <a:srgbClr val="00FF00"/>
                </a:highlight>
              </a:rPr>
              <a:t>mükerrer kayıt</a:t>
            </a:r>
            <a:r>
              <a:rPr lang="tr-TR" sz="1200" dirty="0"/>
              <a:t> veya </a:t>
            </a:r>
            <a:r>
              <a:rPr lang="tr-TR" sz="1200" dirty="0">
                <a:highlight>
                  <a:srgbClr val="00FFFF"/>
                </a:highlight>
              </a:rPr>
              <a:t>arabuluculuğa elverişli olmama</a:t>
            </a:r>
            <a:r>
              <a:rPr lang="tr-TR" sz="1200" dirty="0"/>
              <a:t> nedeniyle sona erdirilmesi hallerinde arabulucuya ikinci fıkra uyarınca ücret ödenmez.</a:t>
            </a:r>
          </a:p>
          <a:p>
            <a:pPr algn="just"/>
            <a:endParaRPr lang="tr-TR" sz="1200" dirty="0"/>
          </a:p>
          <a:p>
            <a:pPr algn="just"/>
            <a:r>
              <a:rPr lang="tr-TR" sz="1200" dirty="0"/>
              <a:t>(5) Adliye arabuluculuk bürosu tarafından, adliye arabuluculuk bürosu bulunmayan yerde sulh hukuk mahkemesi yazı işleri müdürlüğü tarafından Bakanlık tarafından ödenen arabuluculuk ücretine ilişkin liste, ödenmek üzere Cumhuriyet başsavcılığına gönderilir.</a:t>
            </a:r>
          </a:p>
          <a:p>
            <a:pPr algn="just"/>
            <a:endParaRPr lang="tr-TR" sz="1200" dirty="0"/>
          </a:p>
          <a:p>
            <a:pPr algn="just"/>
            <a:r>
              <a:rPr lang="tr-TR" sz="1200" dirty="0"/>
              <a:t>(6) </a:t>
            </a:r>
            <a:r>
              <a:rPr lang="tr-TR" sz="1200" dirty="0">
                <a:highlight>
                  <a:srgbClr val="FFFF00"/>
                </a:highlight>
              </a:rPr>
              <a:t>Kamu görevlileri tarafından yürütülen </a:t>
            </a:r>
            <a:r>
              <a:rPr lang="tr-TR" sz="1200" dirty="0"/>
              <a:t>arabuluculuk faaliyetleri sonucunda taraflarca anlaşılan ya da Tarifeye göre tahakkuk edecek arabuluculuk ücreti, arabulucunun listesinde yer aldığı komisyona bağlı adliye arabuluculuk bürosu veya adliye arabuluculuk bürosu bulunmayan yerde sulh hukuk mahkemesi yazı işleri müdürlüğüne arabulucu tarafından bildirilir. Taraflar, arabulucu ücretini belirlenen tarihte adliye arabuluculuk bürosu veznesine yatırır. Adliye arabuluculuk bürosu yasal kesintileri yaptıktan sonra arabulucunun bildirmiş olduğu banka hesabına havale eder. Dava şartı olan arabuluculukta anlaşamama hâlinde düzenlenen sarf kararı gereğince ücret Cumhuriyet savcılığınca arabulucunun banka hesabına yatırılır.</a:t>
            </a:r>
          </a:p>
        </p:txBody>
      </p:sp>
    </p:spTree>
    <p:extLst>
      <p:ext uri="{BB962C8B-B14F-4D97-AF65-F5344CB8AC3E}">
        <p14:creationId xmlns:p14="http://schemas.microsoft.com/office/powerpoint/2010/main" val="1081768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F245B05-FF94-4720-9B2C-582E80657394}"/>
              </a:ext>
            </a:extLst>
          </p:cNvPr>
          <p:cNvSpPr/>
          <p:nvPr/>
        </p:nvSpPr>
        <p:spPr>
          <a:xfrm>
            <a:off x="539552" y="1556792"/>
            <a:ext cx="8424936" cy="3724096"/>
          </a:xfrm>
          <a:prstGeom prst="rect">
            <a:avLst/>
          </a:prstGeom>
        </p:spPr>
        <p:txBody>
          <a:bodyPr wrap="square">
            <a:spAutoFit/>
          </a:bodyPr>
          <a:lstStyle/>
          <a:p>
            <a:pPr algn="just"/>
            <a:endParaRPr lang="tr-TR" dirty="0"/>
          </a:p>
          <a:p>
            <a:pPr algn="ctr"/>
            <a:r>
              <a:rPr lang="tr-TR" dirty="0">
                <a:highlight>
                  <a:srgbClr val="FFFF00"/>
                </a:highlight>
              </a:rPr>
              <a:t>Giderler</a:t>
            </a:r>
          </a:p>
          <a:p>
            <a:pPr algn="ctr"/>
            <a:endParaRPr lang="tr-TR" dirty="0">
              <a:highlight>
                <a:srgbClr val="FFFF00"/>
              </a:highlight>
            </a:endParaRPr>
          </a:p>
          <a:p>
            <a:pPr algn="just"/>
            <a:r>
              <a:rPr lang="tr-TR" dirty="0"/>
              <a:t>(14) Bu madde uyarınca arabuluculuk bürosu tarafından yapılması gereken zaruri giderler; arabuluculuk faaliyeti sonunda anlaşmaya varılması hâlinde anlaşma uyarınca taraflarca ödenmek, anlaşmaya varılamaması hâlinde ise ileride haksız çıkacak taraftan tahsil olunmak üzere Adalet Bakanlığı bütçesinden </a:t>
            </a:r>
            <a:r>
              <a:rPr lang="tr-TR"/>
              <a:t>karşılanır.</a:t>
            </a:r>
          </a:p>
          <a:p>
            <a:pPr algn="just"/>
            <a:endParaRPr lang="tr-TR" dirty="0"/>
          </a:p>
          <a:p>
            <a:pPr algn="just"/>
            <a:r>
              <a:rPr lang="tr-TR" sz="1000" b="1" dirty="0">
                <a:solidFill>
                  <a:srgbClr val="FF0000"/>
                </a:solidFill>
              </a:rPr>
              <a:t>MADDE 26/4  </a:t>
            </a:r>
            <a:r>
              <a:rPr lang="tr-TR" sz="1000" dirty="0"/>
              <a:t>Bu madde uyarınca adliye arabuluculuk bürosu tarafından yapılması gereken zaruri giderler; arabuluculuk faaliyeti sonunda anlaşmaya varılması hâlinde anlaşma uyarınca taraflarca ödenmek, anlaşmaya varılamaması hâlinde ise ileride haksız çıkacak taraftan tahsil olunmak üzere Bakanlık bütçesinden karşılanır. </a:t>
            </a:r>
            <a:r>
              <a:rPr lang="tr-TR" sz="1200" i="1" dirty="0">
                <a:highlight>
                  <a:srgbClr val="FFFF00"/>
                </a:highlight>
              </a:rPr>
              <a:t>Dava açılması hâlinde mahkeme tarafından, yapılan zorunlu giderlere ilişkin makbuz dosyaya eklenir. Yargılama giderleri olarak hükmedilen tutar 6183 sayılı Kanuna göre tahsil edilir.</a:t>
            </a:r>
            <a:r>
              <a:rPr lang="tr-TR" sz="1200" dirty="0">
                <a:highlight>
                  <a:srgbClr val="FFFF00"/>
                </a:highlight>
              </a:rPr>
              <a:t> </a:t>
            </a:r>
          </a:p>
          <a:p>
            <a:pPr algn="just"/>
            <a:endParaRPr lang="tr-TR" dirty="0"/>
          </a:p>
        </p:txBody>
      </p:sp>
    </p:spTree>
    <p:extLst>
      <p:ext uri="{BB962C8B-B14F-4D97-AF65-F5344CB8AC3E}">
        <p14:creationId xmlns:p14="http://schemas.microsoft.com/office/powerpoint/2010/main" val="400928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F245B05-FF94-4720-9B2C-582E80657394}"/>
              </a:ext>
            </a:extLst>
          </p:cNvPr>
          <p:cNvSpPr/>
          <p:nvPr/>
        </p:nvSpPr>
        <p:spPr>
          <a:xfrm>
            <a:off x="539552" y="86916"/>
            <a:ext cx="8424936" cy="5078313"/>
          </a:xfrm>
          <a:prstGeom prst="rect">
            <a:avLst/>
          </a:prstGeom>
        </p:spPr>
        <p:txBody>
          <a:bodyPr wrap="square">
            <a:spAutoFit/>
          </a:bodyPr>
          <a:lstStyle/>
          <a:p>
            <a:pPr algn="just"/>
            <a:endParaRPr lang="tr-TR" dirty="0"/>
          </a:p>
          <a:p>
            <a:pPr algn="ctr"/>
            <a:r>
              <a:rPr lang="tr-TR" dirty="0">
                <a:highlight>
                  <a:srgbClr val="FFFF00"/>
                </a:highlight>
              </a:rPr>
              <a:t>süreler</a:t>
            </a:r>
          </a:p>
          <a:p>
            <a:pPr algn="just"/>
            <a:r>
              <a:rPr lang="tr-TR" dirty="0"/>
              <a:t>(15) Arabuluculuk bürosuna başvurulmasından son tutanağın düzenlendiği tarihe kadar geçen sürede zamanaşımı durur ve hak düşürücü süre işlemez.</a:t>
            </a:r>
          </a:p>
          <a:p>
            <a:pPr algn="just"/>
            <a:endParaRPr lang="tr-TR" dirty="0"/>
          </a:p>
          <a:p>
            <a:pPr algn="just"/>
            <a:r>
              <a:rPr lang="tr-TR" sz="1200" b="1" dirty="0">
                <a:solidFill>
                  <a:srgbClr val="FF0000"/>
                </a:solidFill>
              </a:rPr>
              <a:t>MADDE 27</a:t>
            </a:r>
            <a:r>
              <a:rPr lang="tr-TR" sz="1200" dirty="0"/>
              <a:t> - (1) Adliye arabuluculuk bürosuna başvurulmasından, son tutanağın düzenlendiği tarihe kadar geçen sürede uyuşmazlık konusu hususlarda zamanaşımı durur ve hak düşürücü süre işlemez.</a:t>
            </a:r>
          </a:p>
          <a:p>
            <a:pPr algn="just"/>
            <a:endParaRPr lang="tr-TR" sz="1200" dirty="0"/>
          </a:p>
          <a:p>
            <a:pPr algn="just"/>
            <a:r>
              <a:rPr lang="tr-TR" dirty="0"/>
              <a:t>(16) Dava açılmadan önce ihtiyati tedbir kararı verilmesi hâlinde 6100 sayılı Kanunun 397 </a:t>
            </a:r>
            <a:r>
              <a:rPr lang="tr-TR" dirty="0" err="1"/>
              <a:t>nci</a:t>
            </a:r>
            <a:r>
              <a:rPr lang="tr-TR" dirty="0"/>
              <a:t> maddesinin birinci fıkrasında, ihtiyati haciz kararı verilmesi hâlinde ise 9/6/1932 tarihli ve 2004 sayılı İcra ve İflas Kanununun 264 üncü maddesinin birinci fıkrasında düzenlenen dava açma süresi, arabuluculuk bürosuna başvurulmasından son tutanağın düzenlendiği tarihe kadar işlemez.</a:t>
            </a:r>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395266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27172BD-F29C-467F-A7AE-6C0C83E39558}"/>
              </a:ext>
            </a:extLst>
          </p:cNvPr>
          <p:cNvSpPr/>
          <p:nvPr/>
        </p:nvSpPr>
        <p:spPr>
          <a:xfrm>
            <a:off x="503548" y="1443841"/>
            <a:ext cx="8136904" cy="2862322"/>
          </a:xfrm>
          <a:prstGeom prst="rect">
            <a:avLst/>
          </a:prstGeom>
        </p:spPr>
        <p:txBody>
          <a:bodyPr wrap="square">
            <a:spAutoFit/>
          </a:bodyPr>
          <a:lstStyle/>
          <a:p>
            <a:pPr algn="just"/>
            <a:r>
              <a:rPr lang="tr-TR" dirty="0"/>
              <a:t>(17) Arabuluculuk görüşmeleri, taraflarca aksi kararlaştırılmadıkça, arabulucuyu görevlendiren büronun bağlı bulunduğu adli yargı ilk derece mahkemesi adalet komisyonunun yetki alanı içinde yürütülür.</a:t>
            </a:r>
          </a:p>
          <a:p>
            <a:pPr algn="just"/>
            <a:endParaRPr lang="tr-TR" dirty="0"/>
          </a:p>
          <a:p>
            <a:pPr algn="just"/>
            <a:r>
              <a:rPr lang="tr-TR" sz="1200" b="1" dirty="0">
                <a:solidFill>
                  <a:srgbClr val="FF0000"/>
                </a:solidFill>
              </a:rPr>
              <a:t>MADDE 28 </a:t>
            </a:r>
            <a:r>
              <a:rPr lang="tr-TR" sz="1200" dirty="0"/>
              <a:t>- (1) Arabuluculuk görüşmeleri, taraflarca aksi kararlaştırılmadıkça, arabulucuyu görevlendiren adliye arabuluculuk bürosunun bağlı bulunduğu adli yargı ilk derece mahkemesi adalet komisyonunun yetki alanı içinde yürütülür.</a:t>
            </a:r>
          </a:p>
          <a:p>
            <a:pPr algn="just"/>
            <a:r>
              <a:rPr lang="tr-TR" sz="1200" dirty="0"/>
              <a:t> </a:t>
            </a:r>
          </a:p>
          <a:p>
            <a:pPr algn="just"/>
            <a:r>
              <a:rPr lang="tr-TR" sz="1200" dirty="0"/>
              <a:t>(2) Seri uyuşmazlıklar, adliye arabuluculuk bürosu tarafından atanan aynı arabulucuya tevdi edilir. Seri uyuşmazlığın sayısı ve puanlama usulü Daire Başkanlığınca belirlenir.</a:t>
            </a:r>
          </a:p>
          <a:p>
            <a:pPr algn="just"/>
            <a:r>
              <a:rPr lang="tr-TR" sz="1200" dirty="0"/>
              <a:t> </a:t>
            </a:r>
          </a:p>
          <a:p>
            <a:pPr algn="just"/>
            <a:r>
              <a:rPr lang="tr-TR" sz="1200" dirty="0"/>
              <a:t>(3) Adliye arabuluculuk bürosunca yapılan atamalarda her dosya için arabulucuya puan verilir, puanlama ve atama usulü ile performans kriterleri Daire Başkanlığı tarafından belirlenir. </a:t>
            </a:r>
          </a:p>
        </p:txBody>
      </p:sp>
    </p:spTree>
    <p:extLst>
      <p:ext uri="{BB962C8B-B14F-4D97-AF65-F5344CB8AC3E}">
        <p14:creationId xmlns:p14="http://schemas.microsoft.com/office/powerpoint/2010/main" val="5584591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27172BD-F29C-467F-A7AE-6C0C83E39558}"/>
              </a:ext>
            </a:extLst>
          </p:cNvPr>
          <p:cNvSpPr/>
          <p:nvPr/>
        </p:nvSpPr>
        <p:spPr>
          <a:xfrm>
            <a:off x="503548" y="1443841"/>
            <a:ext cx="8136904" cy="3600986"/>
          </a:xfrm>
          <a:prstGeom prst="rect">
            <a:avLst/>
          </a:prstGeom>
        </p:spPr>
        <p:txBody>
          <a:bodyPr wrap="square">
            <a:spAutoFit/>
          </a:bodyPr>
          <a:lstStyle/>
          <a:p>
            <a:pPr algn="just"/>
            <a:endParaRPr lang="tr-TR" dirty="0"/>
          </a:p>
          <a:p>
            <a:pPr algn="just"/>
            <a:endParaRPr lang="tr-TR" dirty="0"/>
          </a:p>
          <a:p>
            <a:pPr algn="just"/>
            <a:r>
              <a:rPr lang="tr-TR" dirty="0"/>
              <a:t>(18) Özel kanunlarda </a:t>
            </a:r>
            <a:r>
              <a:rPr lang="tr-TR" dirty="0">
                <a:highlight>
                  <a:srgbClr val="FFFF00"/>
                </a:highlight>
              </a:rPr>
              <a:t>tahkim</a:t>
            </a:r>
            <a:r>
              <a:rPr lang="tr-TR" b="1" dirty="0">
                <a:solidFill>
                  <a:srgbClr val="FF0000"/>
                </a:solidFill>
                <a:highlight>
                  <a:srgbClr val="FFFF00"/>
                </a:highlight>
              </a:rPr>
              <a:t>*</a:t>
            </a:r>
            <a:r>
              <a:rPr lang="tr-TR" dirty="0"/>
              <a:t> veya </a:t>
            </a:r>
            <a:r>
              <a:rPr lang="tr-TR" dirty="0">
                <a:highlight>
                  <a:srgbClr val="00FF00"/>
                </a:highlight>
              </a:rPr>
              <a:t>başka bir alternatif uyuşmazlık çözüm yoluna</a:t>
            </a:r>
            <a:r>
              <a:rPr lang="tr-TR" dirty="0"/>
              <a:t> başvurma zorunluluğunun olduğu veya </a:t>
            </a:r>
            <a:r>
              <a:rPr lang="tr-TR" dirty="0">
                <a:highlight>
                  <a:srgbClr val="00FFFF"/>
                </a:highlight>
              </a:rPr>
              <a:t>tahkim sözleşmesinin</a:t>
            </a:r>
            <a:r>
              <a:rPr lang="tr-TR" dirty="0"/>
              <a:t> bulunduğu hâllerde, dava şartı olarak arabuluculuğa ilişkin hükümler uygulanmaz.</a:t>
            </a:r>
          </a:p>
          <a:p>
            <a:pPr algn="just"/>
            <a:r>
              <a:rPr lang="tr-TR" b="1" dirty="0">
                <a:solidFill>
                  <a:srgbClr val="FF0000"/>
                </a:solidFill>
              </a:rPr>
              <a:t>*</a:t>
            </a:r>
            <a:r>
              <a:rPr lang="tr-TR" sz="1200" dirty="0">
                <a:solidFill>
                  <a:srgbClr val="FF0000"/>
                </a:solidFill>
              </a:rPr>
              <a:t>Tüketici hakem heyetine müracaat.</a:t>
            </a:r>
          </a:p>
          <a:p>
            <a:pPr algn="just"/>
            <a:endParaRPr lang="tr-TR" sz="1200" dirty="0">
              <a:solidFill>
                <a:srgbClr val="FF0000"/>
              </a:solidFill>
            </a:endParaRPr>
          </a:p>
          <a:p>
            <a:pPr algn="just"/>
            <a:r>
              <a:rPr lang="tr-TR" dirty="0"/>
              <a:t>(19) İlgili kanunlarda dava şartı olarak arabuluculuğa ilişkin kabul edilen özel hükümler saklıdır.</a:t>
            </a:r>
          </a:p>
          <a:p>
            <a:pPr algn="just"/>
            <a:endParaRPr lang="tr-TR" dirty="0"/>
          </a:p>
          <a:p>
            <a:pPr algn="just"/>
            <a:r>
              <a:rPr lang="tr-TR" dirty="0"/>
              <a:t>(20) Bu bölümde hüküm bulunmayan hâllerde niteliğine uygun düştüğü ölçüde bu Kanunun diğer hükümleri uygulanır.”</a:t>
            </a:r>
          </a:p>
        </p:txBody>
      </p:sp>
    </p:spTree>
    <p:extLst>
      <p:ext uri="{BB962C8B-B14F-4D97-AF65-F5344CB8AC3E}">
        <p14:creationId xmlns:p14="http://schemas.microsoft.com/office/powerpoint/2010/main" val="1498192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7048083"/>
          </a:xfrm>
          <a:prstGeom prst="rect">
            <a:avLst/>
          </a:prstGeom>
        </p:spPr>
        <p:txBody>
          <a:bodyPr wrap="square">
            <a:spAutoFit/>
          </a:bodyPr>
          <a:lstStyle/>
          <a:p>
            <a:pPr algn="ctr"/>
            <a:r>
              <a:rPr lang="tr-TR" sz="2800" b="1" dirty="0"/>
              <a:t>Madde 19</a:t>
            </a:r>
          </a:p>
          <a:p>
            <a:pPr algn="ctr"/>
            <a:r>
              <a:rPr lang="tr-TR" sz="1600" dirty="0"/>
              <a:t>Arabulucular sicilinin tutulması </a:t>
            </a:r>
            <a:endParaRPr lang="tr-TR" sz="2400" dirty="0"/>
          </a:p>
          <a:p>
            <a:r>
              <a:rPr lang="tr-TR" sz="2400" dirty="0"/>
              <a:t>(1) Daire Başkanlığı, özel hukuk uyuşmazlıklarında arabuluculuk yapma yetkisini kazanmış kişilerin sicilini tutar. Bu sicilde yer alan kişilere ilişkin bilgiler, Daire Başkanlığı tarafından elektronik ortamda da duyurulur.</a:t>
            </a:r>
          </a:p>
          <a:p>
            <a:r>
              <a:rPr lang="tr-TR" sz="2400" dirty="0"/>
              <a:t>(2) Arabulucular sicilinin tutulmasına ilişkin usul ve esaslar Bakanlıkça hazırlanacak yönetmelikle düzenlenir.</a:t>
            </a:r>
          </a:p>
          <a:p>
            <a:r>
              <a:rPr lang="tr-TR" sz="1000" b="1" dirty="0">
                <a:solidFill>
                  <a:srgbClr val="FF0000"/>
                </a:solidFill>
              </a:rPr>
              <a:t>MADDE 29 </a:t>
            </a:r>
            <a:r>
              <a:rPr lang="tr-TR" sz="1000" dirty="0"/>
              <a:t>- (1) Özel hukuk uyuşmazlıklarında arabuluculuk yapma yetkisini kazanmış kişilerin sicilleri, sicil numarası verilmek suretiyle, Daire Başkanlığınca tutulur. </a:t>
            </a:r>
          </a:p>
          <a:p>
            <a:r>
              <a:rPr lang="tr-TR" sz="1000" dirty="0"/>
              <a:t>(2) Sicilde kişinin ad ve soyadı, uzmanlık alanı, varsa diğer mesleği, iş adresi ve akademik unvanı gibi şahsi bilgileri yer alır. Bu bilgiler, Daire Başkanlığı internet sitesinde duyurulur. </a:t>
            </a:r>
          </a:p>
          <a:p>
            <a:r>
              <a:rPr lang="tr-TR" sz="1000" dirty="0"/>
              <a:t>(3) Arabulucu, sicilde yer alan kendisine ait bilgilerde meydana gelen her türlü değişikliği bir ay içinde varsa belgesi ile birlikte Genel Müdürlüğe bildirmek zorundadır. Bu değişiklikler ile ilgili olarak Daire Başkanlığı tarafından elektronik ortamda gerekli düzeltmeler yapılır. </a:t>
            </a:r>
          </a:p>
          <a:p>
            <a:r>
              <a:rPr lang="tr-TR" sz="1000" dirty="0"/>
              <a:t>(4) Daire Başkanlığı, arabulucular hakkında elektronik ortamda şahsi sicil dosyası tutar. Şahsi sicil dosyasına arabulucunun kimliği, öğrenim ve meslek durumu, bildiği yabancı dil, mesleki eserleri ve yazıları, disiplin ve ceza soruşturması ve sonuçları, başka görevlerde geçen hizmet gibi hususlara ilişkin belgeler konulur.</a:t>
            </a:r>
          </a:p>
          <a:p>
            <a:endParaRPr lang="tr-TR" sz="2400" dirty="0"/>
          </a:p>
          <a:p>
            <a:endParaRPr lang="tr-TR" sz="1600" dirty="0"/>
          </a:p>
          <a:p>
            <a:endParaRPr lang="tr-TR" sz="1600" dirty="0"/>
          </a:p>
          <a:p>
            <a:endParaRPr lang="tr-TR" sz="1600" dirty="0"/>
          </a:p>
          <a:p>
            <a:endParaRPr lang="tr-TR" sz="1600" dirty="0"/>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978560"/>
          </a:xfrm>
          <a:prstGeom prst="rect">
            <a:avLst/>
          </a:prstGeom>
        </p:spPr>
        <p:txBody>
          <a:bodyPr wrap="square">
            <a:spAutoFit/>
          </a:bodyPr>
          <a:lstStyle/>
          <a:p>
            <a:pPr algn="ctr"/>
            <a:endParaRPr lang="tr-TR" sz="2800" b="1" dirty="0"/>
          </a:p>
          <a:p>
            <a:pPr algn="ctr"/>
            <a:r>
              <a:rPr lang="tr-TR" sz="2800" b="1" dirty="0"/>
              <a:t>Madde 20</a:t>
            </a:r>
          </a:p>
          <a:p>
            <a:pPr algn="ctr"/>
            <a:r>
              <a:rPr lang="tr-TR" sz="1600" dirty="0"/>
              <a:t>Arabulucular siciline kayıt şartları</a:t>
            </a:r>
          </a:p>
          <a:p>
            <a:endParaRPr lang="tr-TR" sz="1550" dirty="0"/>
          </a:p>
          <a:p>
            <a:r>
              <a:rPr lang="tr-TR" sz="1550" dirty="0"/>
              <a:t>(1) Sicile kayıt, ilgilinin Daire Başkanlığına yazılı olarak başvurması üzerine yapılır.</a:t>
            </a:r>
          </a:p>
          <a:p>
            <a:r>
              <a:rPr lang="tr-TR" sz="1550" dirty="0"/>
              <a:t> (2) Arabulucular siciline kaydedilebilmek için;</a:t>
            </a:r>
          </a:p>
          <a:p>
            <a:r>
              <a:rPr lang="tr-TR" sz="1550" dirty="0"/>
              <a:t> </a:t>
            </a:r>
          </a:p>
          <a:p>
            <a:r>
              <a:rPr lang="tr-TR" sz="1550" dirty="0"/>
              <a:t>a) Türk vatandaşı olmak,</a:t>
            </a:r>
          </a:p>
          <a:p>
            <a:r>
              <a:rPr lang="tr-TR" sz="1550" dirty="0"/>
              <a:t> </a:t>
            </a:r>
          </a:p>
          <a:p>
            <a:r>
              <a:rPr lang="tr-TR" sz="1550" dirty="0"/>
              <a:t>b) Mesleğinde en az beş yıllık kıdeme sahip hukuk fakültesi mezunu olmak,</a:t>
            </a:r>
          </a:p>
          <a:p>
            <a:r>
              <a:rPr lang="tr-TR" sz="1550" dirty="0"/>
              <a:t> </a:t>
            </a:r>
          </a:p>
          <a:p>
            <a:r>
              <a:rPr lang="tr-TR" sz="1550" dirty="0"/>
              <a:t>c) Tam ehliyetli olmak,</a:t>
            </a:r>
          </a:p>
          <a:p>
            <a:r>
              <a:rPr lang="tr-TR" sz="1550" dirty="0"/>
              <a:t> </a:t>
            </a:r>
          </a:p>
          <a:p>
            <a:r>
              <a:rPr lang="tr-TR" sz="1550" dirty="0"/>
              <a:t>ç) 26/9/2004 tarihli ve 5237 sayılı Türk Ceza Kanununun 53 üncü maddesinde belirtilen süreler geçmiş olsa bile; kasten işlenen bir suçtan dolayı bir yıldan fazla süreyle hapis cezasına ya da affa uğramış olsa bile Devletin güvenliğine karşı suçlar, Anayasal düzene ve bu düzenin işleyişine karşı suçlar, zimmet, irtikap, rüşvet, hırsızlık, dolandırıcılık, sahtecilik, güveni kötüye kullanma, hileli iflas, ihaleye fesat karıştırma, edimin ifasına fesat karıştırma, suçtan kaynaklanan malvarlığı değerlerini aklama veya kaçakçılık, gerçeğe aykırı bilirkişilik yapma, yalan tanıklık ve yalan yere yemin suçlarından mahkûm olmamak,</a:t>
            </a:r>
          </a:p>
          <a:p>
            <a:endParaRPr lang="tr-TR" sz="1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7140416"/>
          </a:xfrm>
          <a:prstGeom prst="rect">
            <a:avLst/>
          </a:prstGeom>
        </p:spPr>
        <p:txBody>
          <a:bodyPr wrap="square">
            <a:spAutoFit/>
          </a:bodyPr>
          <a:lstStyle/>
          <a:p>
            <a:pPr algn="ctr"/>
            <a:r>
              <a:rPr lang="tr-TR" sz="2800" b="1" dirty="0"/>
              <a:t>Madde 20</a:t>
            </a:r>
          </a:p>
          <a:p>
            <a:pPr algn="ctr"/>
            <a:r>
              <a:rPr lang="tr-TR" sz="1600" dirty="0"/>
              <a:t>devamı</a:t>
            </a:r>
            <a:endParaRPr lang="tr-TR" sz="1550" dirty="0"/>
          </a:p>
          <a:p>
            <a:r>
              <a:rPr lang="tr-TR" dirty="0"/>
              <a:t>d) Terör örgütleriyle iltisaklı veya irtibatlı olmamak, </a:t>
            </a:r>
          </a:p>
          <a:p>
            <a:r>
              <a:rPr lang="tr-TR" dirty="0"/>
              <a:t>e) Arabuluculuk eğitimini tamamlamak ve Bakanlıkça yapılan yazılı sınavda başarılı olmak, </a:t>
            </a:r>
          </a:p>
          <a:p>
            <a:r>
              <a:rPr lang="tr-TR" dirty="0"/>
              <a:t>gerekir. </a:t>
            </a:r>
          </a:p>
          <a:p>
            <a:r>
              <a:rPr lang="tr-TR" dirty="0"/>
              <a:t>(3) Arabulucu, sicile kayıt tarihinden itibaren faaliyetine başlayabilir. </a:t>
            </a:r>
          </a:p>
          <a:p>
            <a:r>
              <a:rPr lang="tr-TR" dirty="0"/>
              <a:t>(4) Daire Başkanlığı, sicile kayıtlı arabulucuları, görev yapmak istedikleri adli yargı ilk derece mahkemesi adalet komisyonlarına göre listeler ve listeleri ilgili komisyon başkanlıklarına gönderir. Bir arabulucu, en fazla üç komisyon listesine kaydolabilir.</a:t>
            </a:r>
          </a:p>
          <a:p>
            <a:r>
              <a:rPr lang="tr-TR" sz="1000" b="1" dirty="0">
                <a:solidFill>
                  <a:srgbClr val="FF0000"/>
                </a:solidFill>
              </a:rPr>
              <a:t>Madde 30</a:t>
            </a:r>
          </a:p>
          <a:p>
            <a:r>
              <a:rPr lang="tr-TR" sz="1000" dirty="0"/>
              <a:t>(3) İlgili, başvuru sırasında 29 uncu maddenin ikinci fıkrasında belirtilen şahsi bilgilerini içeren belgeler ile bu maddenin ikinci fıkrasındaki şartları taşıdığına dair belgeleri elektronik ortamda iletir. </a:t>
            </a:r>
          </a:p>
          <a:p>
            <a:r>
              <a:rPr lang="tr-TR" sz="1000" dirty="0"/>
              <a:t>(4) Başvuru tarihi itibarı ile </a:t>
            </a:r>
            <a:r>
              <a:rPr lang="tr-TR" sz="1000" dirty="0">
                <a:highlight>
                  <a:srgbClr val="FFFF00"/>
                </a:highlight>
              </a:rPr>
              <a:t>fiilen avukatlık mesleğini veya bir kamu görevini ifa etmeyen </a:t>
            </a:r>
            <a:r>
              <a:rPr lang="tr-TR" sz="1000" dirty="0"/>
              <a:t>başvuru sahiplerinin, arabuluculuk mesleğini yapmalarına ruhen ve bedenen engel bir hâllerinin bulunmadığını sağlık kuruluşlarından alacakları raporlarla belgelendirmeleri gerekir. </a:t>
            </a:r>
          </a:p>
          <a:p>
            <a:r>
              <a:rPr lang="tr-TR" sz="1000" dirty="0"/>
              <a:t>(5) Sicile kayıt için başvuruda bulunan kişi, ikinci fıkranın (b) bendindeki şartı taşıdığını ve dördüncü fıkrada bahsedilen sağlık durumunu düzenlenme tarihi itibarı ile </a:t>
            </a:r>
            <a:r>
              <a:rPr lang="tr-TR" sz="1000" dirty="0">
                <a:highlight>
                  <a:srgbClr val="FFFF00"/>
                </a:highlight>
              </a:rPr>
              <a:t>altı aydan daha eski tarihli olmayan </a:t>
            </a:r>
            <a:r>
              <a:rPr lang="tr-TR" sz="1000" dirty="0"/>
              <a:t>belgelerle ispatlamak zorundadır. </a:t>
            </a:r>
          </a:p>
          <a:p>
            <a:r>
              <a:rPr lang="tr-TR" sz="1000" dirty="0"/>
              <a:t>(6) İkinci fıkrada sayılan sicile kayıt şartlarını taşıdığı anlaşılan ve belgelerinde eksiklik bulunmayan başvuru sahiplerinin sicile kayıtlarının yapılacağı hususu ile şartları taşımadığı anlaşılan veya verilen bir aylık süreye rağmen eksik belgelerini sunmayan başvuru sahiplerinin sicile kayıtlarının yapılamayacağı hususunda Daire Başkanlığınca başvuru tarihinden veya eksik belgenin ikmalinden itibaren iki ay içinde karar verilir. Bu kararlar ilgilisine de tebliğ edilir. Bu kişiler belge eksikliklerini ikmal ettiklerinde yeniden sicile kayıt için başvuruda bulunabilirler.</a:t>
            </a:r>
          </a:p>
          <a:p>
            <a:r>
              <a:rPr lang="tr-TR" sz="1000" dirty="0"/>
              <a:t>(8) Arabulucu, üçüncü fıkrada sayılan şartlarla ilgili olarak kendisine ait bilgilerde meydana gelen her türlü değişikliği bir ay içinde varsa belgesi ile birlikte Genel Müdürlüğe iletir. Bu değişiklikler ile ilgili olarak Daire Başkanlığı tarafından sicilde ve elektronik ortamda gerekli düzeltmeler yapılır.</a:t>
            </a:r>
          </a:p>
          <a:p>
            <a:endParaRPr lang="tr-TR" dirty="0"/>
          </a:p>
          <a:p>
            <a:endParaRPr lang="tr-TR" sz="1400" dirty="0"/>
          </a:p>
          <a:p>
            <a:endParaRPr lang="tr-TR" sz="1400" dirty="0"/>
          </a:p>
          <a:p>
            <a:endParaRPr lang="tr-TR" sz="1400" dirty="0"/>
          </a:p>
          <a:p>
            <a:endParaRPr lang="tr-TR" sz="1600" dirty="0"/>
          </a:p>
          <a:p>
            <a:endParaRPr lang="tr-TR" sz="16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7232749"/>
          </a:xfrm>
          <a:prstGeom prst="rect">
            <a:avLst/>
          </a:prstGeom>
        </p:spPr>
        <p:txBody>
          <a:bodyPr wrap="square">
            <a:spAutoFit/>
          </a:bodyPr>
          <a:lstStyle/>
          <a:p>
            <a:pPr algn="ctr"/>
            <a:r>
              <a:rPr lang="tr-TR" sz="2800" b="1" dirty="0"/>
              <a:t>Madde 21</a:t>
            </a:r>
            <a:endParaRPr lang="tr-TR" sz="1550" dirty="0"/>
          </a:p>
          <a:p>
            <a:pPr algn="ctr"/>
            <a:r>
              <a:rPr lang="tr-TR" dirty="0"/>
              <a:t>Arabulucular sicilinden silinme</a:t>
            </a:r>
          </a:p>
          <a:p>
            <a:endParaRPr lang="tr-TR" dirty="0"/>
          </a:p>
          <a:p>
            <a:r>
              <a:rPr lang="tr-TR" dirty="0"/>
              <a:t>(1) Daire Başkanlığı, arabuluculuk için aranan koşulları taşımadığı halde sicile kaydedilen veya daha sonra bu koşulları kaybeden arabulucunun kaydını siler.</a:t>
            </a:r>
          </a:p>
          <a:p>
            <a:endParaRPr lang="tr-TR" dirty="0"/>
          </a:p>
          <a:p>
            <a:r>
              <a:rPr lang="tr-TR" dirty="0"/>
              <a:t>(2) Daire Başkanlığı, bu Kanunun öngördüğü yükümlülükleri yerine getirmediğini tespit ettiği arabulucuyu yazılı olarak uyarır; bu uyarıya uyulmaması halinde arabulucunun savunmasını aldıktan sonra, gerekirse adının sicilden silinmesini Kuruldan talep eder.</a:t>
            </a:r>
          </a:p>
          <a:p>
            <a:endParaRPr lang="tr-TR" dirty="0"/>
          </a:p>
          <a:p>
            <a:r>
              <a:rPr lang="tr-TR" dirty="0"/>
              <a:t>(3) Arabulucu, arabulucular sicilinden kaydının silinmesini her zaman isteyebilir.</a:t>
            </a:r>
          </a:p>
          <a:p>
            <a:endParaRPr lang="tr-TR" sz="1000" b="1" dirty="0">
              <a:solidFill>
                <a:srgbClr val="FF0000"/>
              </a:solidFill>
            </a:endParaRPr>
          </a:p>
          <a:p>
            <a:r>
              <a:rPr lang="tr-TR" sz="1000" b="1" dirty="0">
                <a:solidFill>
                  <a:srgbClr val="FF0000"/>
                </a:solidFill>
              </a:rPr>
              <a:t>MADDE 31 </a:t>
            </a:r>
            <a:r>
              <a:rPr lang="tr-TR" sz="1000" dirty="0"/>
              <a:t>- (1) Arabuluculuk için aranan koşulları taşımadığı hâlde sicile kaydedilen veya daha sonra bu koşulları kaybeden arabulucunun kaydı Daire Başkanlığınca silinir. </a:t>
            </a:r>
            <a:r>
              <a:rPr lang="tr-TR" sz="1000" dirty="0">
                <a:highlight>
                  <a:srgbClr val="FFFF00"/>
                </a:highlight>
              </a:rPr>
              <a:t>Arabulucunun ölümü hâlinde de aynı işlem yapılır.</a:t>
            </a:r>
            <a:r>
              <a:rPr lang="tr-TR" sz="1000" dirty="0"/>
              <a:t> </a:t>
            </a:r>
          </a:p>
          <a:p>
            <a:r>
              <a:rPr lang="tr-TR" sz="1000" dirty="0"/>
              <a:t>(2) Daire Başkanlığı, Kanunun öngördüğü yükümlülükleri önemli ölçüde veya sürekli yerine getirmediğini tespit ettiği arabulucuyu yazılı olarak uyarır; uyarıya uyulmaması hâlinde arabulucunun yazılı savunmasını ister. Arabulucu, </a:t>
            </a:r>
            <a:r>
              <a:rPr lang="tr-TR" sz="1000" i="1" dirty="0">
                <a:highlight>
                  <a:srgbClr val="FFFF00"/>
                </a:highlight>
              </a:rPr>
              <a:t>istemin tebliğinden itibaren on günlük süre içinde savunmasını vermek zorundadır</a:t>
            </a:r>
            <a:r>
              <a:rPr lang="tr-TR" sz="1000" i="1" dirty="0"/>
              <a:t>. </a:t>
            </a:r>
            <a:r>
              <a:rPr lang="tr-TR" sz="1000" dirty="0"/>
              <a:t>Tebliğden imtina eden veya bu süre içinde savunmada bulunmayan arabulucu savunma hakkından vazgeçmiş sayılır. Bu işlemlerden sonra Daire Başkanlığı, gerekirse arabulucunun adının sicilden silinmesini Kuruldan talep eder. Kurul tarafından sicilden silinmeye yönelik bir karar verilirse Daire Başkanlığınca bu karar ilgilisine tebliğ edilir. </a:t>
            </a:r>
          </a:p>
          <a:p>
            <a:r>
              <a:rPr lang="tr-TR" sz="1000" dirty="0"/>
              <a:t>(3) Arabulucu, sicilden kaydının silinmesini her zaman isteyebilir. </a:t>
            </a:r>
            <a:r>
              <a:rPr lang="tr-TR" sz="1000" i="1" dirty="0">
                <a:highlight>
                  <a:srgbClr val="FFFF00"/>
                </a:highlight>
              </a:rPr>
              <a:t>Bu şekilde sicilden kaydı silinenler sınav şartı aranmaksızın diğer şartları haiz ise yeniden sicile kayıt yaptırabilirler.</a:t>
            </a:r>
          </a:p>
          <a:p>
            <a:endParaRPr lang="tr-TR" dirty="0"/>
          </a:p>
          <a:p>
            <a:endParaRPr lang="tr-TR" sz="1400" dirty="0"/>
          </a:p>
          <a:p>
            <a:endParaRPr lang="tr-TR" sz="1400" dirty="0"/>
          </a:p>
          <a:p>
            <a:endParaRPr lang="tr-TR" sz="1400" dirty="0"/>
          </a:p>
          <a:p>
            <a:endParaRPr lang="tr-TR" sz="1600" dirty="0"/>
          </a:p>
          <a:p>
            <a:endParaRPr lang="tr-TR" sz="1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063198"/>
          </a:xfrm>
          <a:prstGeom prst="rect">
            <a:avLst/>
          </a:prstGeom>
        </p:spPr>
        <p:txBody>
          <a:bodyPr wrap="square">
            <a:spAutoFit/>
          </a:bodyPr>
          <a:lstStyle/>
          <a:p>
            <a:pPr algn="ctr"/>
            <a:r>
              <a:rPr lang="tr-TR" sz="2800" b="1" dirty="0"/>
              <a:t>Madde 22</a:t>
            </a:r>
            <a:endParaRPr lang="tr-TR" sz="1550" dirty="0"/>
          </a:p>
          <a:p>
            <a:pPr algn="ctr"/>
            <a:r>
              <a:rPr lang="tr-TR" dirty="0"/>
              <a:t>Arabuluculuk eğitimi</a:t>
            </a:r>
          </a:p>
          <a:p>
            <a:r>
              <a:rPr lang="tr-TR" dirty="0"/>
              <a:t>Arabuluculuk eğitimi, hukuk fakültesinin tamamlanmasından sonra alınan, arabuluculuk faaliyetinin yürütülmesiyle ilgili </a:t>
            </a:r>
            <a:r>
              <a:rPr lang="tr-TR" dirty="0">
                <a:highlight>
                  <a:srgbClr val="FFFF00"/>
                </a:highlight>
              </a:rPr>
              <a:t>temel bilgileri</a:t>
            </a:r>
            <a:r>
              <a:rPr lang="tr-TR" dirty="0"/>
              <a:t>, </a:t>
            </a:r>
            <a:r>
              <a:rPr lang="tr-TR" dirty="0">
                <a:highlight>
                  <a:srgbClr val="00FF00"/>
                </a:highlight>
              </a:rPr>
              <a:t>iletişim teknikleri</a:t>
            </a:r>
            <a:r>
              <a:rPr lang="tr-TR" dirty="0"/>
              <a:t>, </a:t>
            </a:r>
            <a:r>
              <a:rPr lang="tr-TR" dirty="0">
                <a:highlight>
                  <a:srgbClr val="00FFFF"/>
                </a:highlight>
              </a:rPr>
              <a:t>müzakere ve uyuşmazlık çözüm yöntemleri</a:t>
            </a:r>
            <a:r>
              <a:rPr lang="tr-TR" dirty="0"/>
              <a:t> ve </a:t>
            </a:r>
            <a:r>
              <a:rPr lang="tr-TR" dirty="0">
                <a:highlight>
                  <a:srgbClr val="FF00FF"/>
                </a:highlight>
              </a:rPr>
              <a:t>davranış psikolojisi</a:t>
            </a:r>
            <a:r>
              <a:rPr lang="tr-TR" dirty="0"/>
              <a:t> ile </a:t>
            </a:r>
            <a:r>
              <a:rPr lang="tr-TR" dirty="0">
                <a:highlight>
                  <a:srgbClr val="FFFF00"/>
                </a:highlight>
              </a:rPr>
              <a:t>yönetmelikte gösterilecek olan diğer </a:t>
            </a:r>
            <a:r>
              <a:rPr lang="tr-TR" dirty="0"/>
              <a:t>teorik ve pratik bilgileri içeren eğitimi ifade eder.</a:t>
            </a:r>
          </a:p>
          <a:p>
            <a:endParaRPr lang="tr-TR" dirty="0"/>
          </a:p>
          <a:p>
            <a:r>
              <a:rPr lang="tr-TR" sz="1000" b="1" dirty="0">
                <a:solidFill>
                  <a:srgbClr val="FF0000"/>
                </a:solidFill>
              </a:rPr>
              <a:t>MADDE 32</a:t>
            </a:r>
            <a:r>
              <a:rPr lang="tr-TR" sz="1000" dirty="0"/>
              <a:t> - (1) Arabuluculuk eğitimi, </a:t>
            </a:r>
            <a:r>
              <a:rPr lang="tr-TR" sz="1000" dirty="0">
                <a:highlight>
                  <a:srgbClr val="FFFF00"/>
                </a:highlight>
              </a:rPr>
              <a:t>hukuk fakültesi mezunu ve beş yıllık mesleki kıdem kazanmış </a:t>
            </a:r>
            <a:r>
              <a:rPr lang="tr-TR" sz="1000" dirty="0"/>
              <a:t>kişiler tarafından alınan, arabuluculuk faaliyetinin yürütülmesi ile arabuluculuğun yerine getirilmesi için gerekli olan bilgi ve becerilerin kazanılmasını amaçlayan eğitimi ifade eder. </a:t>
            </a:r>
          </a:p>
          <a:p>
            <a:r>
              <a:rPr lang="tr-TR" sz="1000" dirty="0"/>
              <a:t>(2) Arabulucu olacak kişilere </a:t>
            </a:r>
            <a:r>
              <a:rPr lang="tr-TR" sz="1000" dirty="0" err="1">
                <a:highlight>
                  <a:srgbClr val="FFFF00"/>
                </a:highlight>
              </a:rPr>
              <a:t>altmışsekiz</a:t>
            </a:r>
            <a:r>
              <a:rPr lang="tr-TR" sz="1000" dirty="0">
                <a:highlight>
                  <a:srgbClr val="FFFF00"/>
                </a:highlight>
              </a:rPr>
              <a:t> saati teorik </a:t>
            </a:r>
            <a:r>
              <a:rPr lang="tr-TR" sz="1000" dirty="0"/>
              <a:t>ve </a:t>
            </a:r>
            <a:r>
              <a:rPr lang="tr-TR" sz="1000" dirty="0" err="1">
                <a:highlight>
                  <a:srgbClr val="FFFF00"/>
                </a:highlight>
              </a:rPr>
              <a:t>onaltı</a:t>
            </a:r>
            <a:r>
              <a:rPr lang="tr-TR" sz="1000" dirty="0">
                <a:highlight>
                  <a:srgbClr val="FFFF00"/>
                </a:highlight>
              </a:rPr>
              <a:t> saati uygulamalı </a:t>
            </a:r>
            <a:r>
              <a:rPr lang="tr-TR" sz="1000" dirty="0"/>
              <a:t>olmak üzere  </a:t>
            </a:r>
            <a:r>
              <a:rPr lang="tr-TR" sz="1000" dirty="0">
                <a:highlight>
                  <a:srgbClr val="FFFF00"/>
                </a:highlight>
              </a:rPr>
              <a:t>asgari toplam </a:t>
            </a:r>
            <a:r>
              <a:rPr lang="tr-TR" sz="1000" dirty="0" err="1">
                <a:highlight>
                  <a:srgbClr val="FFFF00"/>
                </a:highlight>
              </a:rPr>
              <a:t>seksendört</a:t>
            </a:r>
            <a:r>
              <a:rPr lang="tr-TR" sz="1000" dirty="0">
                <a:highlight>
                  <a:srgbClr val="FFFF00"/>
                </a:highlight>
              </a:rPr>
              <a:t> saat </a:t>
            </a:r>
            <a:r>
              <a:rPr lang="tr-TR" sz="1000" dirty="0"/>
              <a:t>arabuluculuk eğitimi verilir. </a:t>
            </a:r>
          </a:p>
          <a:p>
            <a:r>
              <a:rPr lang="tr-TR" sz="1000" dirty="0"/>
              <a:t>(3) Teorik ve uygulamalı eğitimin verilmesinde, eğitim modülü esas alınır. </a:t>
            </a:r>
          </a:p>
          <a:p>
            <a:r>
              <a:rPr lang="tr-TR" sz="1000" dirty="0"/>
              <a:t>(4) Eğitime katılanların, belgeye dayalı ve eğitim kuruluşlarınca kabul edilen haklı bir mazeretleri olmadıkça arabuluculuk eğitimi süresince verilen ders ve çalışmalara katılımları zorunludur. Eğitim kuruluşlarınca, adayların derslere devam durumunu gösteren çizelge düzenlenir </a:t>
            </a:r>
            <a:r>
              <a:rPr lang="tr-TR" sz="1000" dirty="0">
                <a:highlight>
                  <a:srgbClr val="FFFF00"/>
                </a:highlight>
              </a:rPr>
              <a:t>ve derslerin 1/12’sine </a:t>
            </a:r>
            <a:r>
              <a:rPr lang="tr-TR" sz="1000" dirty="0"/>
              <a:t>devam etmeyenlerin eğitim programıyla ilişiği kesilir. </a:t>
            </a:r>
          </a:p>
          <a:p>
            <a:r>
              <a:rPr lang="tr-TR" sz="1000" dirty="0"/>
              <a:t>(5) Daire Başkanlığı, arabulucuların uzmanlık alanlarını ve uzmanlığa ilişkin usul ve esasları belirlemeye yetkilidir. </a:t>
            </a:r>
          </a:p>
          <a:p>
            <a:r>
              <a:rPr lang="tr-TR" sz="1000" dirty="0"/>
              <a:t>(6) Arabuluculara, arabuluculuk eğitim izni verilen kuruluşlarca teorik ve uygulamalı, toplam </a:t>
            </a:r>
            <a:r>
              <a:rPr lang="tr-TR" sz="1000" dirty="0">
                <a:highlight>
                  <a:srgbClr val="FFFF00"/>
                </a:highlight>
              </a:rPr>
              <a:t>sekiz saatten az olmamak </a:t>
            </a:r>
            <a:r>
              <a:rPr lang="tr-TR" sz="1000" dirty="0"/>
              <a:t>üzere </a:t>
            </a:r>
            <a:r>
              <a:rPr lang="tr-TR" sz="1000" dirty="0">
                <a:highlight>
                  <a:srgbClr val="FFFF00"/>
                </a:highlight>
              </a:rPr>
              <a:t>üç yılda bir defa yenileme eğitimi </a:t>
            </a:r>
            <a:r>
              <a:rPr lang="tr-TR" sz="1000" dirty="0"/>
              <a:t>verilir. Arabulucular yenileme eğitimine sicile kaydedildiği tarihten itibaren üçüncü yılın içinde katılmak zorundadır. </a:t>
            </a:r>
          </a:p>
          <a:p>
            <a:r>
              <a:rPr lang="tr-TR" sz="1000" dirty="0"/>
              <a:t>(7) Yenileme eğitiminde; arabuluculuğa ilişkin mevzuat ve içtihat değişiklikleri ile arabuluculuk becerilerinin geliştirilmesine yönelik eğitim verilir.</a:t>
            </a:r>
          </a:p>
          <a:p>
            <a:endParaRPr lang="tr-TR" sz="1000" dirty="0"/>
          </a:p>
          <a:p>
            <a:endParaRPr lang="tr-TR" sz="1400" dirty="0"/>
          </a:p>
          <a:p>
            <a:endParaRPr lang="tr-TR" sz="1400" dirty="0"/>
          </a:p>
          <a:p>
            <a:endParaRPr lang="tr-TR" sz="1400" dirty="0"/>
          </a:p>
          <a:p>
            <a:endParaRPr lang="tr-TR" sz="1600" dirty="0"/>
          </a:p>
          <a:p>
            <a:endParaRPr lang="tr-TR" sz="1600" dirty="0"/>
          </a:p>
        </p:txBody>
      </p:sp>
    </p:spTree>
    <p:extLst>
      <p:ext uri="{BB962C8B-B14F-4D97-AF65-F5344CB8AC3E}">
        <p14:creationId xmlns:p14="http://schemas.microsoft.com/office/powerpoint/2010/main" val="23016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80729"/>
            <a:ext cx="7992888" cy="4739759"/>
          </a:xfrm>
          <a:prstGeom prst="rect">
            <a:avLst/>
          </a:prstGeom>
        </p:spPr>
        <p:txBody>
          <a:bodyPr wrap="square">
            <a:spAutoFit/>
          </a:bodyPr>
          <a:lstStyle/>
          <a:p>
            <a:pPr algn="ctr"/>
            <a:r>
              <a:rPr lang="tr-TR" sz="2800" b="1" dirty="0"/>
              <a:t>Madde 2</a:t>
            </a:r>
            <a:r>
              <a:rPr lang="tr-TR" sz="2000" b="1" dirty="0"/>
              <a:t> </a:t>
            </a:r>
          </a:p>
          <a:p>
            <a:pPr algn="ctr"/>
            <a:r>
              <a:rPr lang="tr-TR" sz="1400" b="1" dirty="0"/>
              <a:t>Devamı</a:t>
            </a:r>
          </a:p>
          <a:p>
            <a:pPr algn="ctr"/>
            <a:endParaRPr lang="tr-TR" sz="1400" b="1" dirty="0"/>
          </a:p>
          <a:p>
            <a:pPr algn="ctr"/>
            <a:endParaRPr lang="tr-TR" sz="2000" dirty="0"/>
          </a:p>
          <a:p>
            <a:r>
              <a:rPr lang="tr-TR" sz="1600" dirty="0"/>
              <a:t>e) İdare: 10/12/2003 tarihli ve 5018 sayılı Kamu Mali Yönetimi ve Kontrol Kanununa ekli (I), (II), (III) ve (IV) sayılı cetvellerde yer alan idare ve kurumlar ile 5018 sayılı Kanunda tanımlanan mahalli idareler ve bu idareler tarafından kurulan işletmeleri, özel kanunla kurulmuş diğer kamu kurum, kurul, üst kurul ve kuruluşları, kamu iktisadi teşebbüsleri ile bunların bağlı ortaklıkları, müessese ve işletmelerini, sermayesinin yüzde ellisinden fazlası kamuya ait diğer ortaklıkları,</a:t>
            </a:r>
          </a:p>
          <a:p>
            <a:endParaRPr lang="tr-TR" sz="1600" dirty="0"/>
          </a:p>
          <a:p>
            <a:r>
              <a:rPr lang="tr-TR" sz="1600" dirty="0"/>
              <a:t>f) Kurul: Arabuluculuk Kurulunu,</a:t>
            </a:r>
          </a:p>
          <a:p>
            <a:endParaRPr lang="tr-TR" sz="1600" dirty="0"/>
          </a:p>
          <a:p>
            <a:r>
              <a:rPr lang="tr-TR" sz="1600" dirty="0"/>
              <a:t>g) Sicil: Arabulucular sicilini,</a:t>
            </a:r>
          </a:p>
          <a:p>
            <a:endParaRPr lang="tr-TR" sz="1600" dirty="0"/>
          </a:p>
          <a:p>
            <a:r>
              <a:rPr lang="tr-TR" sz="1600" dirty="0"/>
              <a:t>ifade eder.</a:t>
            </a:r>
          </a:p>
          <a:p>
            <a:endParaRPr lang="tr-TR" sz="900" dirty="0"/>
          </a:p>
          <a:p>
            <a:endParaRPr lang="tr-TR" sz="9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155531"/>
          </a:xfrm>
          <a:prstGeom prst="rect">
            <a:avLst/>
          </a:prstGeom>
        </p:spPr>
        <p:txBody>
          <a:bodyPr wrap="square">
            <a:spAutoFit/>
          </a:bodyPr>
          <a:lstStyle/>
          <a:p>
            <a:pPr algn="ctr"/>
            <a:r>
              <a:rPr lang="tr-TR" sz="2800" b="1" dirty="0"/>
              <a:t>Madde 23</a:t>
            </a:r>
            <a:endParaRPr lang="tr-TR" sz="1550" dirty="0"/>
          </a:p>
          <a:p>
            <a:pPr algn="ctr"/>
            <a:r>
              <a:rPr lang="tr-TR" dirty="0"/>
              <a:t>Eğitim kuruluşlarına izin verilmesi</a:t>
            </a:r>
          </a:p>
          <a:p>
            <a:pPr algn="ctr"/>
            <a:endParaRPr lang="tr-TR" dirty="0"/>
          </a:p>
          <a:p>
            <a:r>
              <a:rPr lang="tr-TR" sz="1200" dirty="0"/>
              <a:t>(1) Arabuluculuk eğitimi, bünyesinde hukuk fakültesi bulunan üniversitelerin hukuk fakülteleri, Türkiye Barolar Birliği ve Türkiye Adalet Akademisi tarafından verilir. Bu kuruluşlar Bakanlıktan izin alarak eğitim verebilirler. İzin verilen eğitim kuruluşlarının listesi elektronik ortamda yayımlanır.</a:t>
            </a:r>
          </a:p>
          <a:p>
            <a:endParaRPr lang="tr-TR" sz="1200" dirty="0"/>
          </a:p>
          <a:p>
            <a:r>
              <a:rPr lang="tr-TR" sz="1200" dirty="0"/>
              <a:t>(2) İzin için yazılı olarak başvurulur. Bu başvuruda eğitim programı, eğiticilerin sayısı ve uzmanlıkları ile eğitim kuruluşu veya eğitim programının finansman kaynakları hakkında gerekçeli bilgi verilir.</a:t>
            </a:r>
          </a:p>
          <a:p>
            <a:endParaRPr lang="tr-TR" sz="1200" dirty="0"/>
          </a:p>
          <a:p>
            <a:r>
              <a:rPr lang="tr-TR" sz="1200" dirty="0"/>
              <a:t>(3) Başvuruda sunulan belgelere dayalı olarak, eğitimin amacına ulaşacağı ve eğitim kuruluşlarında eğitim faaliyetinin devamlılığının sağlanacağı tespit edilirse, ilgili eğitim kuruluşuna </a:t>
            </a:r>
            <a:r>
              <a:rPr lang="tr-TR" sz="1200" dirty="0">
                <a:highlight>
                  <a:srgbClr val="FFFF00"/>
                </a:highlight>
              </a:rPr>
              <a:t>en çok üç yıl için </a:t>
            </a:r>
            <a:r>
              <a:rPr lang="tr-TR" sz="1200" dirty="0"/>
              <a:t>geçerli olmak üzere izin verilir.</a:t>
            </a:r>
          </a:p>
          <a:p>
            <a:endParaRPr lang="tr-TR" sz="1200" dirty="0"/>
          </a:p>
          <a:p>
            <a:r>
              <a:rPr lang="tr-TR" sz="1000" b="1" dirty="0">
                <a:solidFill>
                  <a:srgbClr val="FF0000"/>
                </a:solidFill>
              </a:rPr>
              <a:t>MADDE 34 </a:t>
            </a:r>
            <a:r>
              <a:rPr lang="tr-TR" sz="1000" dirty="0"/>
              <a:t>- (1) Arabuluculuk eğitimi üniversitelerin hukuk fakülteleri, Türkiye Barolar Birliği veya Türkiye Adalet Akademisi tarafından verilir. Bu kuruluşlar Bakanlıktan izin alarak eğitim verebilirler. İzin verilen eğitim kuruluşlarının listesi elektronik ortamda yayınlanır. </a:t>
            </a:r>
          </a:p>
          <a:p>
            <a:r>
              <a:rPr lang="tr-TR" sz="1000" dirty="0"/>
              <a:t>(2) İzin için yazılı olarak başvurulur. Başvuruda eğitimin içeriğini ve süresini kapsar şekilde eğitim programı, eğiticilerin sayısı, unvanları, uzmanlıkları, yeterlikleri ve eğitim programının finansman kaynakları ile eğitim verilecek mekânlar hakkında gerekçeli ve yeterli bilgilere yer verilir. </a:t>
            </a:r>
          </a:p>
          <a:p>
            <a:r>
              <a:rPr lang="tr-TR" sz="1000" dirty="0"/>
              <a:t>(3) Başvuruda sunulan belgelere dayalı olarak, eğitimin amacına ulaşacağı, eğitimin yapılacağı mekânların uygunluğu ve eğitim kuruluşlarında eğitim faaliyetinin devamlılığının sağlanacağı tespit edilirse, ilgili eğitim kuruluşuna en çok üç yıl için geçerli olmak üzere izin verilir. </a:t>
            </a:r>
            <a:r>
              <a:rPr lang="tr-TR" sz="1000" i="1" dirty="0"/>
              <a:t>İzin verilen eğitim kuruluşu, eğitim kuruluşları siciline kaydedilir. </a:t>
            </a:r>
          </a:p>
          <a:p>
            <a:r>
              <a:rPr lang="tr-TR" sz="1000" i="1" dirty="0"/>
              <a:t>(4) İkinci ve üçüncü fıkralarda belirtilen nitelikleri taşımadığı anlaşılan eğitim kuruluşunun başvurusu, başvuru talebinin Bakanlığa ulaştığı tarihten itibaren </a:t>
            </a:r>
            <a:r>
              <a:rPr lang="tr-TR" sz="1000" i="1" dirty="0">
                <a:highlight>
                  <a:srgbClr val="FFFF00"/>
                </a:highlight>
              </a:rPr>
              <a:t>iki ay içinde</a:t>
            </a:r>
            <a:r>
              <a:rPr lang="tr-TR" sz="1000" i="1" dirty="0"/>
              <a:t> incelenerek reddedilir ve karar ilgilisine tebliğ edilir. Bakanlıkça iki ay içinde karar verilemediği takdirde talep reddedilmiş sayılır. </a:t>
            </a:r>
          </a:p>
          <a:p>
            <a:r>
              <a:rPr lang="tr-TR" sz="1000" i="1" dirty="0"/>
              <a:t>(5) İzin süresi uzatılmayan veya izni iptal edilen eğitim kuruluşu, eğitim kuruluşları sicilinden ve elektronik ortamdaki listeden silinir. Bu eğitim kuruluşuna ait belgeler dosyasında saklanır.</a:t>
            </a:r>
          </a:p>
          <a:p>
            <a:endParaRPr lang="tr-TR" sz="1200" dirty="0"/>
          </a:p>
          <a:p>
            <a:endParaRPr lang="tr-TR" sz="1400" dirty="0"/>
          </a:p>
          <a:p>
            <a:endParaRPr lang="tr-TR" sz="1600" dirty="0"/>
          </a:p>
          <a:p>
            <a:endParaRPr lang="tr-TR" sz="1600" dirty="0"/>
          </a:p>
        </p:txBody>
      </p:sp>
    </p:spTree>
    <p:extLst>
      <p:ext uri="{BB962C8B-B14F-4D97-AF65-F5344CB8AC3E}">
        <p14:creationId xmlns:p14="http://schemas.microsoft.com/office/powerpoint/2010/main" val="25105791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139869"/>
          </a:xfrm>
          <a:prstGeom prst="rect">
            <a:avLst/>
          </a:prstGeom>
        </p:spPr>
        <p:txBody>
          <a:bodyPr wrap="square">
            <a:spAutoFit/>
          </a:bodyPr>
          <a:lstStyle/>
          <a:p>
            <a:pPr algn="ctr"/>
            <a:r>
              <a:rPr lang="tr-TR" sz="2800" b="1" dirty="0"/>
              <a:t>Madde 24</a:t>
            </a:r>
            <a:endParaRPr lang="tr-TR" sz="1550" dirty="0"/>
          </a:p>
          <a:p>
            <a:pPr algn="ctr"/>
            <a:r>
              <a:rPr lang="tr-TR" dirty="0"/>
              <a:t>İzin süresinin uzatılması</a:t>
            </a:r>
          </a:p>
          <a:p>
            <a:pPr algn="ctr"/>
            <a:endParaRPr lang="tr-TR" dirty="0"/>
          </a:p>
          <a:p>
            <a:r>
              <a:rPr lang="tr-TR" sz="1400" dirty="0"/>
              <a:t>(1) Sicile kayıtlı olan bir eğitim kuruluşu kayıt süresinin bitiminden </a:t>
            </a:r>
            <a:r>
              <a:rPr lang="tr-TR" sz="1400" dirty="0">
                <a:highlight>
                  <a:srgbClr val="FFFF00"/>
                </a:highlight>
              </a:rPr>
              <a:t>en erken bir yıl </a:t>
            </a:r>
            <a:r>
              <a:rPr lang="tr-TR" sz="1400" dirty="0"/>
              <a:t>ve </a:t>
            </a:r>
            <a:r>
              <a:rPr lang="tr-TR" sz="1400" dirty="0">
                <a:highlight>
                  <a:srgbClr val="FFFF00"/>
                </a:highlight>
              </a:rPr>
              <a:t>en geç üç ay </a:t>
            </a:r>
            <a:r>
              <a:rPr lang="tr-TR" sz="1400" dirty="0"/>
              <a:t>önce, sicildeki kaydının geçerlilik süresinin uzatılmasını yazılı olarak talep edebilir. Eğitim kuruluşunun 26 </a:t>
            </a:r>
            <a:r>
              <a:rPr lang="tr-TR" sz="1400" dirty="0" err="1"/>
              <a:t>ncı</a:t>
            </a:r>
            <a:r>
              <a:rPr lang="tr-TR" sz="1400" dirty="0"/>
              <a:t> maddeye göre sunduğu raporlardan, arabuluculuk eğitiminin başarılı şekilde devam ettiğinin anlaşıldığı ve 27 </a:t>
            </a:r>
            <a:r>
              <a:rPr lang="tr-TR" sz="1400" dirty="0" err="1"/>
              <a:t>nci</a:t>
            </a:r>
            <a:r>
              <a:rPr lang="tr-TR" sz="1400" dirty="0"/>
              <a:t> maddede belirtilen sebeplerin bulunmadığı hallerde, verilmiş bulunan </a:t>
            </a:r>
            <a:r>
              <a:rPr lang="tr-TR" sz="1400" dirty="0">
                <a:highlight>
                  <a:srgbClr val="FFFF00"/>
                </a:highlight>
              </a:rPr>
              <a:t>iznin geçerlilik süresi </a:t>
            </a:r>
            <a:r>
              <a:rPr lang="tr-TR" sz="1400" dirty="0"/>
              <a:t>her defasında </a:t>
            </a:r>
            <a:r>
              <a:rPr lang="tr-TR" sz="1400" dirty="0">
                <a:highlight>
                  <a:srgbClr val="FFFF00"/>
                </a:highlight>
              </a:rPr>
              <a:t>üç yıl </a:t>
            </a:r>
            <a:r>
              <a:rPr lang="tr-TR" sz="1400" dirty="0"/>
              <a:t>uzatılabilir. Eğitim kuruluşu, süresi içinde yaptığı başvuru hakkında karar verilinceye kadar listede kayıtlı kalır.</a:t>
            </a:r>
          </a:p>
          <a:p>
            <a:endParaRPr lang="tr-TR" sz="1400" dirty="0"/>
          </a:p>
          <a:p>
            <a:endParaRPr lang="tr-TR" sz="1400" dirty="0"/>
          </a:p>
          <a:p>
            <a:endParaRPr lang="tr-TR" sz="1200" dirty="0"/>
          </a:p>
          <a:p>
            <a:r>
              <a:rPr lang="tr-TR" sz="1000" b="1" dirty="0">
                <a:solidFill>
                  <a:srgbClr val="FF0000"/>
                </a:solidFill>
              </a:rPr>
              <a:t>MADDE 35 </a:t>
            </a:r>
            <a:r>
              <a:rPr lang="tr-TR" sz="1000" dirty="0"/>
              <a:t>- (1) Sicile kayıtlı olan bir eğitim kuruluşu kayıt süresinin bitiminden en erken bir yıl ve en geç üç ay önce, eğitim kuruluşları sicilindeki kaydının geçerlilik süresinin uzatılmasını yazılı olarak talep edebilir. Eğitim kuruluşunun 36 </a:t>
            </a:r>
            <a:r>
              <a:rPr lang="tr-TR" sz="1000" dirty="0" err="1"/>
              <a:t>ncı</a:t>
            </a:r>
            <a:r>
              <a:rPr lang="tr-TR" sz="1000" dirty="0"/>
              <a:t> maddeye göre sunduğu raporlardan, arabuluculuk eğitiminin başarılı şekilde devam ettiği ve 37 </a:t>
            </a:r>
            <a:r>
              <a:rPr lang="tr-TR" sz="1000" dirty="0" err="1"/>
              <a:t>nci</a:t>
            </a:r>
            <a:r>
              <a:rPr lang="tr-TR" sz="1000" dirty="0"/>
              <a:t> maddede belirtilen sebepler bulunmadığı takdirde, verilmiş bulunan iznin geçerlilik süresi her defasında üç yıl uzatılabilir. Eğitim kuruluşu, süresi içinde yaptığı başvuru hakkında karar verilinceye kadar listede kayıtlı kalır. </a:t>
            </a:r>
          </a:p>
          <a:p>
            <a:endParaRPr lang="tr-TR" sz="1000" dirty="0"/>
          </a:p>
          <a:p>
            <a:r>
              <a:rPr lang="tr-TR" sz="1000" i="1" dirty="0"/>
              <a:t>(2) İzin süresinin uzatılmasına ilişkin talepler, talebin Bakanlığa ulaştığı tarihten itibaren </a:t>
            </a:r>
            <a:r>
              <a:rPr lang="tr-TR" sz="1000" i="1" dirty="0">
                <a:highlight>
                  <a:srgbClr val="FFFF00"/>
                </a:highlight>
              </a:rPr>
              <a:t>iki ay içinde </a:t>
            </a:r>
            <a:r>
              <a:rPr lang="tr-TR" sz="1000" i="1" dirty="0"/>
              <a:t>incelenerek karara bağlanır ve karar ilgilisine tebliğ edilir.</a:t>
            </a:r>
            <a:endParaRPr lang="tr-TR" sz="1200" i="1" dirty="0"/>
          </a:p>
          <a:p>
            <a:endParaRPr lang="tr-TR" sz="1400" dirty="0"/>
          </a:p>
          <a:p>
            <a:endParaRPr lang="tr-TR" sz="1600" dirty="0"/>
          </a:p>
          <a:p>
            <a:endParaRPr lang="tr-TR" sz="1600" dirty="0"/>
          </a:p>
        </p:txBody>
      </p:sp>
    </p:spTree>
    <p:extLst>
      <p:ext uri="{BB962C8B-B14F-4D97-AF65-F5344CB8AC3E}">
        <p14:creationId xmlns:p14="http://schemas.microsoft.com/office/powerpoint/2010/main" val="11806620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3785652"/>
          </a:xfrm>
          <a:prstGeom prst="rect">
            <a:avLst/>
          </a:prstGeom>
        </p:spPr>
        <p:txBody>
          <a:bodyPr wrap="square">
            <a:spAutoFit/>
          </a:bodyPr>
          <a:lstStyle/>
          <a:p>
            <a:pPr algn="ctr"/>
            <a:endParaRPr lang="tr-TR" sz="2800" b="1" dirty="0"/>
          </a:p>
          <a:p>
            <a:pPr algn="ctr"/>
            <a:endParaRPr lang="tr-TR" sz="2800" b="1" dirty="0"/>
          </a:p>
          <a:p>
            <a:pPr algn="ctr"/>
            <a:r>
              <a:rPr lang="tr-TR" sz="2800" b="1" dirty="0"/>
              <a:t>Madde 25</a:t>
            </a:r>
            <a:endParaRPr lang="tr-TR" sz="1550" dirty="0"/>
          </a:p>
          <a:p>
            <a:pPr algn="ctr"/>
            <a:r>
              <a:rPr lang="tr-TR" dirty="0"/>
              <a:t>Arabuluculuk yetki belgesi</a:t>
            </a:r>
          </a:p>
          <a:p>
            <a:pPr algn="ctr"/>
            <a:endParaRPr lang="tr-TR" dirty="0"/>
          </a:p>
          <a:p>
            <a:r>
              <a:rPr lang="tr-TR" sz="1400" dirty="0"/>
              <a:t>MADDE 25 - (1) Eğitim kuruluşları, eğitimlerini başarıyla tamamlayan kişilere arabuluculuk eğitimini tamamladıklarına dair bir belge verir.</a:t>
            </a:r>
          </a:p>
          <a:p>
            <a:endParaRPr lang="tr-TR" sz="1400" dirty="0"/>
          </a:p>
          <a:p>
            <a:endParaRPr lang="tr-TR" sz="1200" dirty="0"/>
          </a:p>
          <a:p>
            <a:r>
              <a:rPr lang="tr-TR" sz="1000" b="1" dirty="0">
                <a:solidFill>
                  <a:srgbClr val="FF0000"/>
                </a:solidFill>
              </a:rPr>
              <a:t>MADDE 33 - </a:t>
            </a:r>
            <a:r>
              <a:rPr lang="tr-TR" sz="1000" dirty="0"/>
              <a:t>(1) Eğitim kuruluşlarınca, eğitimlerini başarı ile tamamlayan kişilere </a:t>
            </a:r>
            <a:r>
              <a:rPr lang="tr-TR" sz="1000" dirty="0">
                <a:highlight>
                  <a:srgbClr val="FFFF00"/>
                </a:highlight>
              </a:rPr>
              <a:t>en geç bir ay </a:t>
            </a:r>
            <a:r>
              <a:rPr lang="tr-TR" sz="1000" dirty="0"/>
              <a:t>içinde arabuluculuk eğitimini tamamladıklarına dair katılım belgesi verilir.</a:t>
            </a:r>
          </a:p>
          <a:p>
            <a:endParaRPr lang="tr-TR" sz="1400" dirty="0"/>
          </a:p>
          <a:p>
            <a:endParaRPr lang="tr-TR" sz="1600" dirty="0"/>
          </a:p>
          <a:p>
            <a:endParaRPr lang="tr-TR" sz="1600" dirty="0"/>
          </a:p>
        </p:txBody>
      </p:sp>
    </p:spTree>
    <p:extLst>
      <p:ext uri="{BB962C8B-B14F-4D97-AF65-F5344CB8AC3E}">
        <p14:creationId xmlns:p14="http://schemas.microsoft.com/office/powerpoint/2010/main" val="40875200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4924425"/>
          </a:xfrm>
          <a:prstGeom prst="rect">
            <a:avLst/>
          </a:prstGeom>
        </p:spPr>
        <p:txBody>
          <a:bodyPr wrap="square">
            <a:spAutoFit/>
          </a:bodyPr>
          <a:lstStyle/>
          <a:p>
            <a:pPr algn="ctr"/>
            <a:endParaRPr lang="tr-TR" sz="2800" b="1" dirty="0"/>
          </a:p>
          <a:p>
            <a:pPr algn="ctr"/>
            <a:endParaRPr lang="tr-TR" sz="2800" b="1" dirty="0"/>
          </a:p>
          <a:p>
            <a:pPr algn="ctr"/>
            <a:r>
              <a:rPr lang="tr-TR" sz="2800" b="1" dirty="0"/>
              <a:t>Madde 26</a:t>
            </a:r>
            <a:endParaRPr lang="tr-TR" sz="1550" dirty="0"/>
          </a:p>
          <a:p>
            <a:pPr algn="ctr"/>
            <a:r>
              <a:rPr lang="tr-TR" dirty="0"/>
              <a:t>Daire Başkanlığına bilgi verme yükümlülüğü</a:t>
            </a:r>
          </a:p>
          <a:p>
            <a:pPr algn="ctr"/>
            <a:endParaRPr lang="tr-TR" dirty="0"/>
          </a:p>
          <a:p>
            <a:pPr algn="just"/>
            <a:r>
              <a:rPr lang="tr-TR" dirty="0"/>
              <a:t>Eğitim kuruluşları, </a:t>
            </a:r>
            <a:r>
              <a:rPr lang="tr-TR" dirty="0">
                <a:highlight>
                  <a:srgbClr val="FFFF00"/>
                </a:highlight>
              </a:rPr>
              <a:t>her yıl ocak ayında</a:t>
            </a:r>
            <a:r>
              <a:rPr lang="tr-TR" dirty="0"/>
              <a:t> bir önceki yıl içinde gerçekleştirdikleri eğitim faaliyetinin kapsamı, içeriği ve başarısı konusunda </a:t>
            </a:r>
            <a:r>
              <a:rPr lang="tr-TR" dirty="0">
                <a:highlight>
                  <a:srgbClr val="FFFF00"/>
                </a:highlight>
              </a:rPr>
              <a:t>Daire Başkanlığına </a:t>
            </a:r>
            <a:r>
              <a:rPr lang="tr-TR" dirty="0"/>
              <a:t>bir rapor sunar.</a:t>
            </a:r>
            <a:endParaRPr lang="tr-TR" sz="1400" dirty="0"/>
          </a:p>
          <a:p>
            <a:endParaRPr lang="tr-TR" sz="1200" dirty="0"/>
          </a:p>
          <a:p>
            <a:endParaRPr lang="tr-TR" sz="1200" dirty="0"/>
          </a:p>
          <a:p>
            <a:endParaRPr lang="tr-TR" sz="1200" dirty="0"/>
          </a:p>
          <a:p>
            <a:endParaRPr lang="tr-TR" sz="1200" dirty="0"/>
          </a:p>
          <a:p>
            <a:r>
              <a:rPr lang="tr-TR" sz="1000" b="1" dirty="0">
                <a:solidFill>
                  <a:srgbClr val="FF0000"/>
                </a:solidFill>
              </a:rPr>
              <a:t>MADDE 36</a:t>
            </a:r>
            <a:r>
              <a:rPr lang="tr-TR" sz="1000" dirty="0"/>
              <a:t> - (1) Eğitim kuruluşları, her yıl ocak ayında bir önceki yıl içinde gerçekleştirdikleri eğitim faaliyetinin kapsamı, içeriği ve başarısı konusunda Daire Başkanlığına bir rapor sunar.</a:t>
            </a:r>
          </a:p>
          <a:p>
            <a:r>
              <a:rPr lang="tr-TR" sz="1000" dirty="0"/>
              <a:t> </a:t>
            </a:r>
          </a:p>
          <a:p>
            <a:endParaRPr lang="tr-TR" sz="1000" dirty="0"/>
          </a:p>
          <a:p>
            <a:r>
              <a:rPr lang="tr-TR" sz="1000" i="1" dirty="0"/>
              <a:t>(2) Rapor sunmayan eğitim kuruluşuna yazılı ihtarda bulunularak </a:t>
            </a:r>
            <a:r>
              <a:rPr lang="tr-TR" sz="1000" i="1" dirty="0">
                <a:highlight>
                  <a:srgbClr val="FFFF00"/>
                </a:highlight>
              </a:rPr>
              <a:t>bir aylık süre </a:t>
            </a:r>
            <a:r>
              <a:rPr lang="tr-TR" sz="1000" i="1" dirty="0"/>
              <a:t>verilir. İhtarda, raporun verilen süreye rağmen sunulmaması hâlinde eğitim verme izninin iptal edileceği hususu belirtilir.</a:t>
            </a:r>
            <a:endParaRPr lang="tr-TR" sz="1400" i="1" dirty="0"/>
          </a:p>
          <a:p>
            <a:endParaRPr lang="tr-TR" sz="1600" dirty="0"/>
          </a:p>
          <a:p>
            <a:endParaRPr lang="tr-TR" sz="1600" dirty="0"/>
          </a:p>
        </p:txBody>
      </p:sp>
    </p:spTree>
    <p:extLst>
      <p:ext uri="{BB962C8B-B14F-4D97-AF65-F5344CB8AC3E}">
        <p14:creationId xmlns:p14="http://schemas.microsoft.com/office/powerpoint/2010/main" val="7875044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355312"/>
          </a:xfrm>
          <a:prstGeom prst="rect">
            <a:avLst/>
          </a:prstGeom>
        </p:spPr>
        <p:txBody>
          <a:bodyPr wrap="square">
            <a:spAutoFit/>
          </a:bodyPr>
          <a:lstStyle/>
          <a:p>
            <a:pPr algn="ctr"/>
            <a:r>
              <a:rPr lang="tr-TR" sz="2800" b="1" dirty="0"/>
              <a:t>Madde 27</a:t>
            </a:r>
            <a:endParaRPr lang="tr-TR" sz="1550" dirty="0"/>
          </a:p>
          <a:p>
            <a:pPr algn="ctr"/>
            <a:r>
              <a:rPr lang="tr-TR" dirty="0"/>
              <a:t>Eğitim kuruluşlarına verilen iznin iptali</a:t>
            </a:r>
          </a:p>
          <a:p>
            <a:pPr algn="ctr"/>
            <a:endParaRPr lang="tr-TR" dirty="0"/>
          </a:p>
          <a:p>
            <a:pPr algn="just"/>
            <a:r>
              <a:rPr lang="tr-TR" sz="1200" dirty="0"/>
              <a:t>(1) Aşağıdaki hallerde eğitim kuruluşuna verilmiş olan izin, Bakanlığın talebi üzerine Kurul tarafından iptal edilir:</a:t>
            </a:r>
          </a:p>
          <a:p>
            <a:pPr algn="just"/>
            <a:endParaRPr lang="tr-TR" sz="1200" dirty="0"/>
          </a:p>
          <a:p>
            <a:pPr algn="just"/>
            <a:r>
              <a:rPr lang="tr-TR" sz="1200" dirty="0"/>
              <a:t>a) İzin verilebilmesi için aranan şartlardan birinin ortadan kalkmış veya mevcut olmadığının tespit edilmiş olması.</a:t>
            </a:r>
          </a:p>
          <a:p>
            <a:pPr algn="just"/>
            <a:r>
              <a:rPr lang="tr-TR" sz="1200" dirty="0"/>
              <a:t>b) Eğitimin yeterli şekilde verilememesi.</a:t>
            </a:r>
          </a:p>
          <a:p>
            <a:pPr algn="just"/>
            <a:r>
              <a:rPr lang="tr-TR" sz="1200" dirty="0"/>
              <a:t>c) Arabuluculuk yetki belgelerinin düzenlenmesinde sahtecilik veya önemli hatalar yapılması.</a:t>
            </a:r>
          </a:p>
          <a:p>
            <a:pPr algn="just"/>
            <a:r>
              <a:rPr lang="tr-TR" sz="1200" dirty="0"/>
              <a:t>ç) 26 </a:t>
            </a:r>
            <a:r>
              <a:rPr lang="tr-TR" sz="1200" dirty="0" err="1"/>
              <a:t>ncı</a:t>
            </a:r>
            <a:r>
              <a:rPr lang="tr-TR" sz="1200" dirty="0"/>
              <a:t> maddedeki rapor verme yükümlülüğünün yapılan ihtara rağmen yerine getirilmemesi.</a:t>
            </a:r>
          </a:p>
          <a:p>
            <a:pPr algn="just"/>
            <a:r>
              <a:rPr lang="tr-TR" sz="1200" dirty="0"/>
              <a:t>d) Eğitim faaliyetinin devamlılığının sağlanmadığının tespit edilmesi.</a:t>
            </a:r>
          </a:p>
          <a:p>
            <a:endParaRPr lang="tr-TR" sz="1200" dirty="0"/>
          </a:p>
          <a:p>
            <a:endParaRPr lang="tr-TR" sz="1200" dirty="0"/>
          </a:p>
          <a:p>
            <a:r>
              <a:rPr lang="tr-TR" sz="1000" b="1" dirty="0">
                <a:solidFill>
                  <a:srgbClr val="FF0000"/>
                </a:solidFill>
              </a:rPr>
              <a:t>MADDE 37</a:t>
            </a:r>
            <a:r>
              <a:rPr lang="tr-TR" sz="1000" dirty="0"/>
              <a:t> - (1) Aşağıdaki hâllerde eğitim kuruluşuna verilmiş olan izin, Bakanlığın talebi üzerine Kurul tarafından iptal edilir: </a:t>
            </a:r>
          </a:p>
          <a:p>
            <a:endParaRPr lang="tr-TR" sz="1000" dirty="0"/>
          </a:p>
          <a:p>
            <a:r>
              <a:rPr lang="tr-TR" sz="1000" dirty="0"/>
              <a:t>a) İzin verilebilmesi için aranan şartlardan birinin ortadan kalkmış olduğunun veya mevcut olmadığının tespiti.</a:t>
            </a:r>
          </a:p>
          <a:p>
            <a:endParaRPr lang="tr-TR" sz="1000" dirty="0"/>
          </a:p>
          <a:p>
            <a:r>
              <a:rPr lang="tr-TR" sz="1000" dirty="0"/>
              <a:t>b) Eğitimin yeterli şekilde verilemediğinin tespiti. </a:t>
            </a:r>
          </a:p>
          <a:p>
            <a:endParaRPr lang="tr-TR" sz="1000" dirty="0"/>
          </a:p>
          <a:p>
            <a:r>
              <a:rPr lang="tr-TR" sz="1000" dirty="0"/>
              <a:t>c) Arabuluculuk eğitimi başarı belgesi düzenlenmesinde sahtecilik veya önemli hatalar yapılması. </a:t>
            </a:r>
          </a:p>
          <a:p>
            <a:endParaRPr lang="tr-TR" sz="1000" dirty="0"/>
          </a:p>
          <a:p>
            <a:r>
              <a:rPr lang="tr-TR" sz="1000" dirty="0"/>
              <a:t>ç) 36 </a:t>
            </a:r>
            <a:r>
              <a:rPr lang="tr-TR" sz="1000" dirty="0" err="1"/>
              <a:t>ncı</a:t>
            </a:r>
            <a:r>
              <a:rPr lang="tr-TR" sz="1000" dirty="0"/>
              <a:t> maddedeki rapor verme yükümlülüğünün yapılan ihtara rağmen yerine getirilmemesi. </a:t>
            </a:r>
          </a:p>
          <a:p>
            <a:endParaRPr lang="tr-TR" sz="1000" dirty="0"/>
          </a:p>
          <a:p>
            <a:r>
              <a:rPr lang="tr-TR" sz="1000" dirty="0"/>
              <a:t>d) Eğitim faaliyetinin devamlılığının sağlanmadığının tespiti. </a:t>
            </a:r>
          </a:p>
          <a:p>
            <a:endParaRPr lang="tr-TR" sz="1000" dirty="0"/>
          </a:p>
          <a:p>
            <a:r>
              <a:rPr lang="tr-TR" sz="1000" i="1" dirty="0"/>
              <a:t>(2) Eğitim kuruluşunun yazılı talebi üzerine Daire Başkanlığınca her zaman eğitim izninin iptaline karar verilebilir.</a:t>
            </a:r>
            <a:endParaRPr lang="tr-TR" sz="1600" i="1" dirty="0"/>
          </a:p>
          <a:p>
            <a:endParaRPr lang="tr-TR" sz="1600" dirty="0"/>
          </a:p>
        </p:txBody>
      </p:sp>
    </p:spTree>
    <p:extLst>
      <p:ext uri="{BB962C8B-B14F-4D97-AF65-F5344CB8AC3E}">
        <p14:creationId xmlns:p14="http://schemas.microsoft.com/office/powerpoint/2010/main" val="4049205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770811"/>
          </a:xfrm>
          <a:prstGeom prst="rect">
            <a:avLst/>
          </a:prstGeom>
        </p:spPr>
        <p:txBody>
          <a:bodyPr wrap="square">
            <a:spAutoFit/>
          </a:bodyPr>
          <a:lstStyle/>
          <a:p>
            <a:pPr algn="just"/>
            <a:r>
              <a:rPr lang="tr-TR" sz="900" dirty="0"/>
              <a:t>İKİNCİ BÖLÜM: Sınav İlke ve Kuralları</a:t>
            </a:r>
          </a:p>
          <a:p>
            <a:pPr algn="just"/>
            <a:r>
              <a:rPr lang="tr-TR" sz="900" dirty="0"/>
              <a:t>Sınav</a:t>
            </a:r>
          </a:p>
          <a:p>
            <a:pPr algn="just"/>
            <a:r>
              <a:rPr lang="tr-TR" sz="900" b="1" dirty="0">
                <a:solidFill>
                  <a:srgbClr val="FF0000"/>
                </a:solidFill>
              </a:rPr>
              <a:t>MADDE 38 </a:t>
            </a:r>
            <a:r>
              <a:rPr lang="tr-TR" sz="900" dirty="0"/>
              <a:t>- (1) Arabuluculuk eğitimini tamamlayanların sicile kayıt olabilmeleri için bu Yönetmeliğe uygun olarak yapılacak yazılı sınavda başarılı olmaları zorunludur.</a:t>
            </a:r>
          </a:p>
          <a:p>
            <a:pPr algn="just"/>
            <a:r>
              <a:rPr lang="tr-TR" sz="900" dirty="0"/>
              <a:t>(2) Başarılı olanların sınav sonuçları, sicile kayıt işlemleri tamamlanıncaya kadar geçerliliğini korur.</a:t>
            </a:r>
          </a:p>
          <a:p>
            <a:pPr algn="just"/>
            <a:endParaRPr lang="tr-TR" sz="900" dirty="0"/>
          </a:p>
          <a:p>
            <a:pPr algn="just"/>
            <a:r>
              <a:rPr lang="tr-TR" sz="900" dirty="0"/>
              <a:t>Sınavın yeri ve günü</a:t>
            </a:r>
          </a:p>
          <a:p>
            <a:pPr algn="just"/>
            <a:r>
              <a:rPr lang="tr-TR" sz="900" b="1" dirty="0">
                <a:solidFill>
                  <a:srgbClr val="FF0000"/>
                </a:solidFill>
              </a:rPr>
              <a:t>MADDE 39</a:t>
            </a:r>
            <a:r>
              <a:rPr lang="tr-TR" sz="900" dirty="0"/>
              <a:t> - (1) Sınav Bakanlık tarafından belirlenen </a:t>
            </a:r>
            <a:r>
              <a:rPr lang="tr-TR" sz="900" dirty="0">
                <a:highlight>
                  <a:srgbClr val="FFFF00"/>
                </a:highlight>
              </a:rPr>
              <a:t>arabulucu ihtiyaç sayısına</a:t>
            </a:r>
            <a:r>
              <a:rPr lang="tr-TR" sz="900" dirty="0"/>
              <a:t> göre yapılır. Sınavın yapılacağı yer, tarih ve saat Daire Başkanlığınca belirlenir.</a:t>
            </a:r>
          </a:p>
          <a:p>
            <a:pPr algn="just"/>
            <a:r>
              <a:rPr lang="tr-TR" sz="900" dirty="0"/>
              <a:t>(2) Sınavın yeri, tarihi ve saati Genel Müdürlüğün resmi internet sayfasında yayımlanmak suretiyle duyurulur.</a:t>
            </a:r>
          </a:p>
          <a:p>
            <a:pPr algn="just"/>
            <a:endParaRPr lang="tr-TR" sz="900" dirty="0"/>
          </a:p>
          <a:p>
            <a:pPr algn="just"/>
            <a:r>
              <a:rPr lang="tr-TR" sz="900" dirty="0"/>
              <a:t>Sınavın konusu</a:t>
            </a:r>
          </a:p>
          <a:p>
            <a:pPr algn="just"/>
            <a:r>
              <a:rPr lang="tr-TR" sz="900" b="1" dirty="0">
                <a:solidFill>
                  <a:srgbClr val="FF0000"/>
                </a:solidFill>
              </a:rPr>
              <a:t>MADDE 40 </a:t>
            </a:r>
            <a:r>
              <a:rPr lang="tr-TR" sz="900" dirty="0"/>
              <a:t>- (1) Sınav, 32 </a:t>
            </a:r>
            <a:r>
              <a:rPr lang="tr-TR" sz="900" dirty="0" err="1"/>
              <a:t>nci</a:t>
            </a:r>
            <a:r>
              <a:rPr lang="tr-TR" sz="900" dirty="0"/>
              <a:t> madde uyarınca arabuluculuk eğitimi sırasında verilen konuları kapsar.</a:t>
            </a:r>
          </a:p>
          <a:p>
            <a:pPr algn="just"/>
            <a:endParaRPr lang="tr-TR" sz="900" dirty="0"/>
          </a:p>
          <a:p>
            <a:pPr algn="just"/>
            <a:r>
              <a:rPr lang="tr-TR" sz="900" dirty="0"/>
              <a:t>Sınav işlemlerinin yürütülmesi</a:t>
            </a:r>
          </a:p>
          <a:p>
            <a:pPr algn="just"/>
            <a:r>
              <a:rPr lang="tr-TR" sz="900" b="1" dirty="0">
                <a:solidFill>
                  <a:srgbClr val="FF0000"/>
                </a:solidFill>
              </a:rPr>
              <a:t>MADDE 41</a:t>
            </a:r>
            <a:r>
              <a:rPr lang="tr-TR" sz="900" dirty="0"/>
              <a:t> - (1) Daire Başkanlığı sınavla ilgili soruların hazırlattırılması, sınavın ilanı, süresi, sınav tutanaklarının düzenlenmesi ile sınavlara ilişkin diğer işlemlerin yürütülmesini sağlar.</a:t>
            </a:r>
          </a:p>
          <a:p>
            <a:pPr algn="just"/>
            <a:endParaRPr lang="tr-TR" sz="900" dirty="0"/>
          </a:p>
          <a:p>
            <a:pPr algn="just"/>
            <a:r>
              <a:rPr lang="tr-TR" sz="900" dirty="0"/>
              <a:t>Sınava başvuru</a:t>
            </a:r>
          </a:p>
          <a:p>
            <a:pPr algn="just"/>
            <a:r>
              <a:rPr lang="tr-TR" sz="900" b="1" dirty="0">
                <a:solidFill>
                  <a:srgbClr val="FF0000"/>
                </a:solidFill>
              </a:rPr>
              <a:t>MADDE 42 </a:t>
            </a:r>
            <a:r>
              <a:rPr lang="tr-TR" sz="900" dirty="0"/>
              <a:t>- (1) Sınava girmek isteyenlerin 30 uncu maddenin ikinci fıkrasının (a), (b), (c), (ç) ve (d) bentlerinde belirtilen şartları taşıması ve arabuluculuk eğitimini tamamlaması gerekir.</a:t>
            </a:r>
          </a:p>
          <a:p>
            <a:pPr algn="just"/>
            <a:r>
              <a:rPr lang="tr-TR" sz="900" dirty="0"/>
              <a:t>(2) Sınava başvurular, Arabulucu Bilgi Sistemi üzerinden elektronik imza ya da e-Devlet şifresi kullanmak suretiyle, T.C. kimlik numarasını gösteren belge, adli sicil beyanı veya belgesi, arabuluculuk eğitimini tamamladığını gösteren katılım belgesi, hukuk fakültesi mezunu ve mesleğinde en az beş yıllık kıdeme sahip olduğunu gösterir belgenin son başvuru günü bitimine kadar sisteme yüklenmesi suretiyle yapılır.</a:t>
            </a:r>
          </a:p>
          <a:p>
            <a:pPr algn="just"/>
            <a:r>
              <a:rPr lang="tr-TR" sz="900" dirty="0"/>
              <a:t>(3) Başvuruya ilişkin diğer usul ve esaslar sınav ilanında belirtilir.</a:t>
            </a:r>
          </a:p>
          <a:p>
            <a:pPr algn="just"/>
            <a:endParaRPr lang="tr-TR" sz="900" dirty="0"/>
          </a:p>
          <a:p>
            <a:pPr algn="just"/>
            <a:r>
              <a:rPr lang="tr-TR" sz="900" dirty="0"/>
              <a:t>Başvurunun incelenmesi</a:t>
            </a:r>
          </a:p>
          <a:p>
            <a:pPr algn="just"/>
            <a:r>
              <a:rPr lang="tr-TR" sz="900" b="1" dirty="0">
                <a:solidFill>
                  <a:srgbClr val="FF0000"/>
                </a:solidFill>
              </a:rPr>
              <a:t>MADDE 43</a:t>
            </a:r>
            <a:r>
              <a:rPr lang="tr-TR" sz="900" dirty="0"/>
              <a:t> - (1) Başvuru, ilgilinin sınava girebilme şartlarını taşıyıp taşımadığının tespiti açısından incelenir.</a:t>
            </a:r>
          </a:p>
          <a:p>
            <a:pPr algn="just"/>
            <a:r>
              <a:rPr lang="tr-TR" sz="900" dirty="0"/>
              <a:t>(2) Başvuru sırasında istenen belgeleri sisteme eksik veya hatalı yüklemiş olanların ya da sınava girebilme şartlarını taşımadığı tespit edilenlerin başvuruları reddedilip, bu durum kendilerine bildirilir.</a:t>
            </a:r>
          </a:p>
          <a:p>
            <a:pPr algn="just"/>
            <a:r>
              <a:rPr lang="tr-TR" sz="900" dirty="0"/>
              <a:t>(3) Sınava girebilme şartlarını taşıyanlara ilişkin gerekli bilgiler, sınavı yapacak kuruma iletilir.</a:t>
            </a:r>
          </a:p>
          <a:p>
            <a:pPr algn="just"/>
            <a:endParaRPr lang="tr-TR" sz="900" dirty="0"/>
          </a:p>
          <a:p>
            <a:pPr algn="just"/>
            <a:r>
              <a:rPr lang="tr-TR" sz="900" dirty="0"/>
              <a:t>Sınavların yapılışı</a:t>
            </a:r>
          </a:p>
          <a:p>
            <a:pPr algn="just"/>
            <a:r>
              <a:rPr lang="tr-TR" sz="900" b="1" dirty="0">
                <a:solidFill>
                  <a:srgbClr val="FF0000"/>
                </a:solidFill>
              </a:rPr>
              <a:t>MADDE 44 </a:t>
            </a:r>
            <a:r>
              <a:rPr lang="tr-TR" sz="900" dirty="0"/>
              <a:t>- (1) Sınav, klasik veya test usulü şeklinde yapılır.</a:t>
            </a:r>
          </a:p>
          <a:p>
            <a:pPr algn="just"/>
            <a:r>
              <a:rPr lang="tr-TR" sz="900" dirty="0"/>
              <a:t>(2) Bu sınav, </a:t>
            </a:r>
            <a:r>
              <a:rPr lang="tr-TR" sz="900" dirty="0">
                <a:highlight>
                  <a:srgbClr val="FFFF00"/>
                </a:highlight>
              </a:rPr>
              <a:t>Ölçme, Seçme ve Yerleştirme Merkezi Başkanlığı</a:t>
            </a:r>
            <a:r>
              <a:rPr lang="tr-TR" sz="900" dirty="0"/>
              <a:t>, </a:t>
            </a:r>
            <a:r>
              <a:rPr lang="tr-TR" sz="900" dirty="0">
                <a:highlight>
                  <a:srgbClr val="00FF00"/>
                </a:highlight>
              </a:rPr>
              <a:t>Türkiye ve Orta Doğu Amme İdaresi Enstitüsü</a:t>
            </a:r>
            <a:r>
              <a:rPr lang="tr-TR" sz="900" dirty="0"/>
              <a:t> veya </a:t>
            </a:r>
            <a:r>
              <a:rPr lang="tr-TR" sz="900" dirty="0">
                <a:highlight>
                  <a:srgbClr val="00FFFF"/>
                </a:highlight>
              </a:rPr>
              <a:t>yükseköğretim kurumları arasından Bakanlıkça belirlenecek </a:t>
            </a:r>
            <a:r>
              <a:rPr lang="tr-TR" sz="900" dirty="0"/>
              <a:t>bir kuruluşa yaptırılabilir.</a:t>
            </a:r>
          </a:p>
          <a:p>
            <a:pPr algn="just"/>
            <a:endParaRPr lang="tr-TR" sz="900" dirty="0"/>
          </a:p>
          <a:p>
            <a:pPr algn="just"/>
            <a:r>
              <a:rPr lang="tr-TR" sz="900" dirty="0"/>
              <a:t>Sınavda başarı koşulu</a:t>
            </a:r>
          </a:p>
          <a:p>
            <a:pPr algn="just"/>
            <a:r>
              <a:rPr lang="tr-TR" sz="900" b="1" dirty="0">
                <a:solidFill>
                  <a:srgbClr val="FF0000"/>
                </a:solidFill>
              </a:rPr>
              <a:t>MADDE 45</a:t>
            </a:r>
            <a:r>
              <a:rPr lang="tr-TR" sz="900" dirty="0"/>
              <a:t> - (1) Sınavda yüz tam puan üzerinden </a:t>
            </a:r>
            <a:r>
              <a:rPr lang="tr-TR" sz="900" dirty="0">
                <a:highlight>
                  <a:srgbClr val="FFFF00"/>
                </a:highlight>
              </a:rPr>
              <a:t>en az yetmiş puan alması </a:t>
            </a:r>
            <a:r>
              <a:rPr lang="tr-TR" sz="900" dirty="0"/>
              <a:t>koşuluyla en yüksek puan alan adaydan başlamak üzere sınav ilanında belirtilen arabulucu </a:t>
            </a:r>
            <a:r>
              <a:rPr lang="tr-TR" sz="900" dirty="0">
                <a:highlight>
                  <a:srgbClr val="FFFF00"/>
                </a:highlight>
              </a:rPr>
              <a:t>ihtiyaç sayısı kadar aday</a:t>
            </a:r>
            <a:r>
              <a:rPr lang="tr-TR" sz="900" dirty="0"/>
              <a:t>, sınavda başarılı sayılır. Başarılı sayılan en düşük puanlı adayla aynı puanı alan adaylar da başarılı sayılır.</a:t>
            </a:r>
          </a:p>
        </p:txBody>
      </p:sp>
    </p:spTree>
    <p:extLst>
      <p:ext uri="{BB962C8B-B14F-4D97-AF65-F5344CB8AC3E}">
        <p14:creationId xmlns:p14="http://schemas.microsoft.com/office/powerpoint/2010/main" val="9384864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909310"/>
          </a:xfrm>
          <a:prstGeom prst="rect">
            <a:avLst/>
          </a:prstGeom>
        </p:spPr>
        <p:txBody>
          <a:bodyPr wrap="square">
            <a:spAutoFit/>
          </a:bodyPr>
          <a:lstStyle/>
          <a:p>
            <a:pPr algn="just"/>
            <a:r>
              <a:rPr lang="tr-TR" sz="900" dirty="0"/>
              <a:t>Sınav sonuçlarının açıklanması ve itiraz</a:t>
            </a:r>
          </a:p>
          <a:p>
            <a:pPr algn="just"/>
            <a:r>
              <a:rPr lang="tr-TR" sz="900" b="1" dirty="0">
                <a:solidFill>
                  <a:srgbClr val="FF0000"/>
                </a:solidFill>
              </a:rPr>
              <a:t>MADDE 46 </a:t>
            </a:r>
            <a:r>
              <a:rPr lang="tr-TR" sz="900" dirty="0"/>
              <a:t>- (1) Daire Başkanlığı, sınav sonuçlarını, sınav sonuçlarının kendisine intikal ettiği tarihten itibaren </a:t>
            </a:r>
            <a:r>
              <a:rPr lang="tr-TR" sz="900" dirty="0">
                <a:highlight>
                  <a:srgbClr val="FFFF00"/>
                </a:highlight>
              </a:rPr>
              <a:t>bir ay </a:t>
            </a:r>
            <a:r>
              <a:rPr lang="tr-TR" sz="900" dirty="0"/>
              <a:t>içinde ilan eder.</a:t>
            </a:r>
          </a:p>
          <a:p>
            <a:pPr algn="just"/>
            <a:r>
              <a:rPr lang="tr-TR" sz="900" dirty="0"/>
              <a:t>(2) İlgililer, sınav sonuçlarının ilanından itibaren yedi gün içinde Daire Başkanlığına yazılı olarak itiraz edebilirler.</a:t>
            </a:r>
          </a:p>
          <a:p>
            <a:pPr algn="just"/>
            <a:r>
              <a:rPr lang="tr-TR" sz="900" dirty="0"/>
              <a:t>(3) Daire Başkanlığı tarafından sınav ile ilgili itirazlar sınavı yapan kuruma </a:t>
            </a:r>
            <a:r>
              <a:rPr lang="tr-TR" sz="900" dirty="0">
                <a:highlight>
                  <a:srgbClr val="FFFF00"/>
                </a:highlight>
              </a:rPr>
              <a:t>yedi gün </a:t>
            </a:r>
            <a:r>
              <a:rPr lang="tr-TR" sz="900" dirty="0"/>
              <a:t>içinde bildirilir. İtiraz sonuçları da ilgililere aynı süre zarfında Daire Başkanlığınca yazılı olarak bildirilir.</a:t>
            </a:r>
          </a:p>
          <a:p>
            <a:pPr algn="just"/>
            <a:r>
              <a:rPr lang="tr-TR" sz="900" dirty="0"/>
              <a:t>(4) Sınava yapılan itirazlar, sınavı yapan kurum tarafından karara bağlanır.</a:t>
            </a:r>
          </a:p>
          <a:p>
            <a:pPr algn="just"/>
            <a:r>
              <a:rPr lang="tr-TR" sz="900" dirty="0"/>
              <a:t>(5) Sınavda hatalı sorulara tekabül eden puanlar eşit şekilde diğer sorulara dağıtılır. Ancak, soruların </a:t>
            </a:r>
            <a:r>
              <a:rPr lang="tr-TR" sz="900" dirty="0">
                <a:highlight>
                  <a:srgbClr val="FFFF00"/>
                </a:highlight>
              </a:rPr>
              <a:t>yüzde beşinden fazlasının hatalı </a:t>
            </a:r>
            <a:r>
              <a:rPr lang="tr-TR" sz="900" dirty="0"/>
              <a:t>olduğunun ikinci fıkrada belirtilen süre içinde tespit edilmesi hâlinde, sınav iptal edilir ve en kısa sürede yeni sınav yapılır.</a:t>
            </a:r>
          </a:p>
          <a:p>
            <a:pPr algn="just"/>
            <a:endParaRPr lang="tr-TR" sz="900" dirty="0"/>
          </a:p>
          <a:p>
            <a:pPr algn="just"/>
            <a:r>
              <a:rPr lang="tr-TR" sz="900" dirty="0"/>
              <a:t>Sınavların geçersiz sayılması</a:t>
            </a:r>
          </a:p>
          <a:p>
            <a:pPr algn="just"/>
            <a:r>
              <a:rPr lang="tr-TR" sz="900" b="1" dirty="0">
                <a:solidFill>
                  <a:srgbClr val="FF0000"/>
                </a:solidFill>
              </a:rPr>
              <a:t>MADDE 47</a:t>
            </a:r>
            <a:r>
              <a:rPr lang="tr-TR" sz="900" dirty="0"/>
              <a:t> - (1) Sınava girenlerden;</a:t>
            </a:r>
          </a:p>
          <a:p>
            <a:pPr algn="just"/>
            <a:endParaRPr lang="tr-TR" sz="900" dirty="0"/>
          </a:p>
          <a:p>
            <a:pPr algn="just"/>
            <a:r>
              <a:rPr lang="tr-TR" sz="900" dirty="0"/>
              <a:t>a) İzin almadan sınav salonu veya yerini terk edenler,</a:t>
            </a:r>
          </a:p>
          <a:p>
            <a:pPr algn="just"/>
            <a:r>
              <a:rPr lang="tr-TR" sz="900" dirty="0"/>
              <a:t>b) Sınavda kopya çekenler veya kopya çekmeye teşebbüs edenler,</a:t>
            </a:r>
          </a:p>
          <a:p>
            <a:pPr algn="just"/>
            <a:r>
              <a:rPr lang="tr-TR" sz="900" dirty="0"/>
              <a:t>c) Sınavda kopya verenler veya kopya vermeye teşebbüs edenler,</a:t>
            </a:r>
          </a:p>
          <a:p>
            <a:pPr algn="just"/>
            <a:r>
              <a:rPr lang="tr-TR" sz="900" dirty="0"/>
              <a:t>ç) Kendi yerine başkasının sınava girmesini sağlayanlar,</a:t>
            </a:r>
          </a:p>
          <a:p>
            <a:pPr algn="just"/>
            <a:r>
              <a:rPr lang="tr-TR" sz="900" dirty="0"/>
              <a:t>d) Sınav düzenine aykırı davranışta bulunanlar</a:t>
            </a:r>
          </a:p>
          <a:p>
            <a:pPr algn="just"/>
            <a:endParaRPr lang="tr-TR" sz="900" dirty="0"/>
          </a:p>
          <a:p>
            <a:pPr algn="just"/>
            <a:r>
              <a:rPr lang="tr-TR" sz="900" dirty="0"/>
              <a:t>hakkında düzenlenen tutanak üzerine bunların sınavları geçersiz sayılır. </a:t>
            </a:r>
          </a:p>
          <a:p>
            <a:pPr algn="just"/>
            <a:endParaRPr lang="tr-TR" sz="900" dirty="0"/>
          </a:p>
          <a:p>
            <a:pPr algn="just"/>
            <a:r>
              <a:rPr lang="tr-TR" sz="900" dirty="0"/>
              <a:t>(2) Sınavı kazananlardan başvuruda gerçeğe aykırı beyanda bulunduğu tespit edilenlerin sınavı da geçersiz sayılır. Bu durumda olanlar hiçbir hak talebinde bulunamazlar. Ayrıca gerçeğe aykırı beyanda bulunduğu tespit edilenler hakkında idari ve yasal işlemler yapılır.</a:t>
            </a:r>
          </a:p>
          <a:p>
            <a:pPr algn="just"/>
            <a:endParaRPr lang="tr-TR" sz="900" dirty="0"/>
          </a:p>
          <a:p>
            <a:pPr algn="just"/>
            <a:endParaRPr lang="tr-TR" sz="900" dirty="0"/>
          </a:p>
          <a:p>
            <a:pPr algn="just"/>
            <a:r>
              <a:rPr lang="tr-TR" sz="900" dirty="0"/>
              <a:t>Sınavlarda başarısız kabul edilme</a:t>
            </a:r>
          </a:p>
          <a:p>
            <a:pPr algn="just"/>
            <a:r>
              <a:rPr lang="tr-TR" sz="900" b="1" dirty="0">
                <a:solidFill>
                  <a:srgbClr val="FF0000"/>
                </a:solidFill>
              </a:rPr>
              <a:t>MADDE 48</a:t>
            </a:r>
            <a:r>
              <a:rPr lang="tr-TR" sz="900" dirty="0"/>
              <a:t> - (1) Sınava başvuranlardan; </a:t>
            </a:r>
          </a:p>
          <a:p>
            <a:pPr algn="just"/>
            <a:endParaRPr lang="tr-TR" sz="900" dirty="0"/>
          </a:p>
          <a:p>
            <a:pPr algn="just"/>
            <a:r>
              <a:rPr lang="tr-TR" sz="900" dirty="0"/>
              <a:t>a) 45 inci maddedeki sınav başarı koşulunu sağlamayanlar,</a:t>
            </a:r>
          </a:p>
          <a:p>
            <a:pPr algn="just"/>
            <a:r>
              <a:rPr lang="tr-TR" sz="900" dirty="0"/>
              <a:t>b) Sınavı geçersiz sayılanlar,</a:t>
            </a:r>
          </a:p>
          <a:p>
            <a:pPr algn="just"/>
            <a:r>
              <a:rPr lang="tr-TR" sz="900" dirty="0"/>
              <a:t>c) Sınava katılmayanlar,</a:t>
            </a:r>
          </a:p>
          <a:p>
            <a:pPr algn="just"/>
            <a:endParaRPr lang="tr-TR" sz="900" dirty="0"/>
          </a:p>
          <a:p>
            <a:pPr algn="just"/>
            <a:r>
              <a:rPr lang="tr-TR" sz="900" dirty="0"/>
              <a:t>başarısız kabul edilirler.</a:t>
            </a:r>
          </a:p>
          <a:p>
            <a:pPr algn="just"/>
            <a:endParaRPr lang="tr-TR" sz="900" dirty="0"/>
          </a:p>
          <a:p>
            <a:pPr algn="just"/>
            <a:r>
              <a:rPr lang="tr-TR" sz="900" dirty="0"/>
              <a:t>Yeni sınav hakkı</a:t>
            </a:r>
          </a:p>
          <a:p>
            <a:pPr algn="just"/>
            <a:r>
              <a:rPr lang="tr-TR" sz="900" b="1" dirty="0">
                <a:solidFill>
                  <a:srgbClr val="FF0000"/>
                </a:solidFill>
              </a:rPr>
              <a:t>MADDE 49</a:t>
            </a:r>
            <a:r>
              <a:rPr lang="tr-TR" sz="900" dirty="0"/>
              <a:t> - (1) 47 </a:t>
            </a:r>
            <a:r>
              <a:rPr lang="tr-TR" sz="900" dirty="0" err="1"/>
              <a:t>nci</a:t>
            </a:r>
            <a:r>
              <a:rPr lang="tr-TR" sz="900" dirty="0"/>
              <a:t> maddenin birinci fıkrasının (a) bendi gereğince sınavları geçersiz sayılanlar ile 48 inci maddenin birinci fıkrasının (a) ve (c) bentleri gereğince sınavlarda başarısız kabul edilenler, sınavlara yeniden girebilme hakkına sahiptirler.</a:t>
            </a:r>
          </a:p>
          <a:p>
            <a:pPr algn="just"/>
            <a:endParaRPr lang="tr-TR" sz="900" dirty="0"/>
          </a:p>
          <a:p>
            <a:pPr algn="just"/>
            <a:r>
              <a:rPr lang="tr-TR" sz="900" dirty="0"/>
              <a:t> 	</a:t>
            </a:r>
            <a:r>
              <a:rPr lang="tr-TR" sz="900" dirty="0">
                <a:highlight>
                  <a:srgbClr val="00FFFF"/>
                </a:highlight>
              </a:rPr>
              <a:t>İzin almadan sınav salonu veya yerini terk edenler, </a:t>
            </a:r>
          </a:p>
          <a:p>
            <a:pPr algn="just"/>
            <a:r>
              <a:rPr lang="tr-TR" sz="900" dirty="0">
                <a:highlight>
                  <a:srgbClr val="00FFFF"/>
                </a:highlight>
              </a:rPr>
              <a:t> 	Sınavda yüz tam puan üzerinden en az yetmiş puan alması koşuluyla en yüksek puan alan adaydan başlamak üzere sınav ilanında belirtilen arabulucu ihtiyaç sayısı kadar aday, sınavda başarılı sayılır. </a:t>
            </a:r>
          </a:p>
          <a:p>
            <a:pPr algn="just"/>
            <a:r>
              <a:rPr lang="tr-TR" sz="900" dirty="0">
                <a:highlight>
                  <a:srgbClr val="00FFFF"/>
                </a:highlight>
              </a:rPr>
              <a:t> 	 Sınava katılmayanlar</a:t>
            </a:r>
          </a:p>
          <a:p>
            <a:pPr algn="just"/>
            <a:r>
              <a:rPr lang="tr-TR" sz="900" dirty="0"/>
              <a:t> </a:t>
            </a:r>
          </a:p>
        </p:txBody>
      </p:sp>
    </p:spTree>
    <p:extLst>
      <p:ext uri="{BB962C8B-B14F-4D97-AF65-F5344CB8AC3E}">
        <p14:creationId xmlns:p14="http://schemas.microsoft.com/office/powerpoint/2010/main" val="7485218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4154984"/>
          </a:xfrm>
          <a:prstGeom prst="rect">
            <a:avLst/>
          </a:prstGeom>
        </p:spPr>
        <p:txBody>
          <a:bodyPr wrap="square">
            <a:spAutoFit/>
          </a:bodyPr>
          <a:lstStyle/>
          <a:p>
            <a:pPr algn="just"/>
            <a:endParaRPr lang="tr-TR" sz="1200" dirty="0"/>
          </a:p>
          <a:p>
            <a:pPr algn="just"/>
            <a:endParaRPr lang="tr-TR" sz="1200" dirty="0"/>
          </a:p>
          <a:p>
            <a:pPr algn="just"/>
            <a:endParaRPr lang="tr-TR" sz="1200" dirty="0"/>
          </a:p>
          <a:p>
            <a:pPr algn="just"/>
            <a:endParaRPr lang="tr-TR" sz="1200" dirty="0"/>
          </a:p>
          <a:p>
            <a:pPr algn="just"/>
            <a:endParaRPr lang="tr-TR" sz="1200" dirty="0"/>
          </a:p>
          <a:p>
            <a:pPr algn="just"/>
            <a:r>
              <a:rPr lang="tr-TR" sz="1200" dirty="0"/>
              <a:t>Denetim yetkisi</a:t>
            </a:r>
          </a:p>
          <a:p>
            <a:pPr algn="just"/>
            <a:r>
              <a:rPr lang="tr-TR" sz="1200" b="1" dirty="0">
                <a:solidFill>
                  <a:srgbClr val="FF0000"/>
                </a:solidFill>
              </a:rPr>
              <a:t>MADDE 50 </a:t>
            </a:r>
            <a:r>
              <a:rPr lang="tr-TR" sz="1200" dirty="0"/>
              <a:t>- (1) Arabulucular, arabuluculuk büroları ve arabuluculuk eğitim izni verilen kuruluşlar, Daire Başkanlığının denetimi altındadır.</a:t>
            </a:r>
          </a:p>
          <a:p>
            <a:pPr algn="just"/>
            <a:endParaRPr lang="tr-TR" sz="1200" dirty="0"/>
          </a:p>
          <a:p>
            <a:pPr algn="just"/>
            <a:r>
              <a:rPr lang="tr-TR" sz="1200" dirty="0"/>
              <a:t> </a:t>
            </a:r>
          </a:p>
          <a:p>
            <a:pPr algn="just"/>
            <a:endParaRPr lang="tr-TR" sz="1200" dirty="0"/>
          </a:p>
          <a:p>
            <a:pPr algn="just"/>
            <a:endParaRPr lang="tr-TR" sz="1200" dirty="0"/>
          </a:p>
          <a:p>
            <a:pPr algn="just"/>
            <a:r>
              <a:rPr lang="tr-TR" sz="1200" dirty="0"/>
              <a:t>Denetimin kapsamı</a:t>
            </a:r>
          </a:p>
          <a:p>
            <a:pPr algn="just"/>
            <a:r>
              <a:rPr lang="tr-TR" sz="1200" b="1" dirty="0">
                <a:solidFill>
                  <a:srgbClr val="FF0000"/>
                </a:solidFill>
              </a:rPr>
              <a:t>MADDE 51 </a:t>
            </a:r>
            <a:r>
              <a:rPr lang="tr-TR" sz="1200" dirty="0"/>
              <a:t>- (1) Eğitim kuruluşları, arabulucular ve arabuluculuk büroları, Kanun, Yönetmelik ve ilgili mevzuat uyarınca çıkarılan diğer düzenleyici işlemlere uygun hareket edip etmediği yönünden denetlenir.</a:t>
            </a:r>
          </a:p>
          <a:p>
            <a:pPr algn="just"/>
            <a:endParaRPr lang="tr-TR" sz="1200" dirty="0"/>
          </a:p>
          <a:p>
            <a:pPr algn="just"/>
            <a:r>
              <a:rPr lang="tr-TR" sz="1200" dirty="0"/>
              <a:t>(2) Denetim sonucunda tespit edilen eksiklikler duruma göre Daire Başkanlığınca ilgili kişi ve kuruluşlara yazılı bir şekilde bildirilerek bu eksikliklerin giderilmesi için eksikliğin niteliğine göre uygun bir süre verilir. Verilen süre sonunda eksiklikler giderilmediği takdirde veya denetim sonucu, konusu suç teşkil eden uygulamalar tespit edildiğinde arabulucu veya eğitim kuruluşları hakkında Kanun, Yönetmelik ve bu mevzuat uyarınca çıkarılan diğer düzenleyici işlemler uyarınca işlem yapılır ve gerekirse adli mercilere bildirimde bulunulur. </a:t>
            </a:r>
          </a:p>
        </p:txBody>
      </p:sp>
    </p:spTree>
    <p:extLst>
      <p:ext uri="{BB962C8B-B14F-4D97-AF65-F5344CB8AC3E}">
        <p14:creationId xmlns:p14="http://schemas.microsoft.com/office/powerpoint/2010/main" val="41439157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4031873"/>
          </a:xfrm>
          <a:prstGeom prst="rect">
            <a:avLst/>
          </a:prstGeom>
        </p:spPr>
        <p:txBody>
          <a:bodyPr wrap="square">
            <a:spAutoFit/>
          </a:bodyPr>
          <a:lstStyle/>
          <a:p>
            <a:pPr algn="ctr"/>
            <a:r>
              <a:rPr lang="tr-TR" sz="2800" b="1" dirty="0"/>
              <a:t>Madde 28</a:t>
            </a:r>
            <a:endParaRPr lang="tr-TR" sz="1550" dirty="0"/>
          </a:p>
          <a:p>
            <a:pPr algn="ctr"/>
            <a:r>
              <a:rPr lang="tr-TR" dirty="0"/>
              <a:t>Kuruluş ve teşkilat</a:t>
            </a:r>
          </a:p>
          <a:p>
            <a:pPr algn="ctr"/>
            <a:endParaRPr lang="tr-TR" dirty="0"/>
          </a:p>
          <a:p>
            <a:pPr algn="just"/>
            <a:r>
              <a:rPr lang="tr-TR" sz="1200" dirty="0"/>
              <a:t>(1) Bu Kanunda belirtilen görevleri yerine getirmek üzere, Genel Müdürlük bünyesinde Daire Başkanlığı kurulur.</a:t>
            </a:r>
          </a:p>
          <a:p>
            <a:pPr algn="just"/>
            <a:endParaRPr lang="tr-TR" sz="1200" dirty="0"/>
          </a:p>
          <a:p>
            <a:pPr algn="just"/>
            <a:r>
              <a:rPr lang="tr-TR" sz="1200" dirty="0"/>
              <a:t>(2) Arabuluculuk hizmetlerine ilişkin olarak bu Kanunda belirtilen görevleri yerine getirmek üzere, Bakanlık bünyesinde Arabuluculuk Kurulu oluşturulur.</a:t>
            </a:r>
          </a:p>
          <a:p>
            <a:pPr algn="just"/>
            <a:endParaRPr lang="tr-TR" sz="1200" dirty="0"/>
          </a:p>
          <a:p>
            <a:pPr algn="just"/>
            <a:r>
              <a:rPr lang="tr-TR" sz="1200" dirty="0"/>
              <a:t>(EKLENMİŞ FIKRA RGT: 25.10.2017 RG NO: 30221 KANUN NO: 7036/26)</a:t>
            </a:r>
          </a:p>
          <a:p>
            <a:pPr algn="just"/>
            <a:r>
              <a:rPr lang="tr-TR" sz="1200" dirty="0"/>
              <a:t>(3) Arabuluculuğa başvuranları bilgilendirmek, arabulucuları görevlendirmek ve kanunla verilen diğer görevleri yerine getirmek üzere Bakanlık tarafından uygun görülen adliyelerde arabuluculuk büroları kurulur. Adli yargı ilk derece mahkemesi adalet komisyonu tarafından, münhasıran bu bürolarda çalışmak üzere bir yazı işleri müdürü ile yeteri kadar personel görevlendirilir. Arabuluculuk büroları, Hakimler ve Savcılar Kurulu tarafından belirlenen sulh hukuk hakiminin gözetim ve denetimi altında görev yapar. Arabuluculuk bürosu kurulmayan yerlerde bu büroların görevi, adli yargı ilk derece mahkemesi adalet komisyonunca görevlendirilen sulh hukuk mahkemesi yazı işleri müdürlüğü tarafından ilgili hakimin gözetim ve denetimi altında yerine getirilir.</a:t>
            </a:r>
          </a:p>
          <a:p>
            <a:endParaRPr lang="tr-TR" sz="1200" dirty="0"/>
          </a:p>
        </p:txBody>
      </p:sp>
    </p:spTree>
    <p:extLst>
      <p:ext uri="{BB962C8B-B14F-4D97-AF65-F5344CB8AC3E}">
        <p14:creationId xmlns:p14="http://schemas.microsoft.com/office/powerpoint/2010/main" val="9502531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2985433"/>
          </a:xfrm>
          <a:prstGeom prst="rect">
            <a:avLst/>
          </a:prstGeom>
        </p:spPr>
        <p:txBody>
          <a:bodyPr wrap="square">
            <a:spAutoFit/>
          </a:bodyPr>
          <a:lstStyle/>
          <a:p>
            <a:pPr algn="ctr"/>
            <a:r>
              <a:rPr lang="tr-TR" sz="2800" b="1" dirty="0"/>
              <a:t>Madde 29</a:t>
            </a:r>
            <a:endParaRPr lang="tr-TR" sz="1550" dirty="0"/>
          </a:p>
          <a:p>
            <a:pPr algn="ctr"/>
            <a:r>
              <a:rPr lang="tr-TR" dirty="0"/>
              <a:t>Daire Başkanlığı</a:t>
            </a:r>
          </a:p>
          <a:p>
            <a:pPr algn="ctr"/>
            <a:endParaRPr lang="tr-TR" dirty="0"/>
          </a:p>
          <a:p>
            <a:pPr algn="just"/>
            <a:r>
              <a:rPr lang="tr-TR" sz="1200" dirty="0"/>
              <a:t>Daire Başkanlığı, bir daire başkanı, yeteri kadar tetkik hakimi ve diğer personelden oluşur.</a:t>
            </a:r>
          </a:p>
          <a:p>
            <a:pPr algn="just"/>
            <a:endParaRPr lang="tr-TR" sz="1200" dirty="0"/>
          </a:p>
          <a:p>
            <a:pPr algn="just"/>
            <a:endParaRPr lang="tr-TR" sz="1200" dirty="0"/>
          </a:p>
          <a:p>
            <a:pPr algn="just"/>
            <a:endParaRPr lang="tr-TR" sz="1200" dirty="0"/>
          </a:p>
          <a:p>
            <a:r>
              <a:rPr lang="tr-TR" sz="1000" dirty="0"/>
              <a:t>Daire Başkanlığı</a:t>
            </a:r>
          </a:p>
          <a:p>
            <a:r>
              <a:rPr lang="tr-TR" sz="1000" b="1" dirty="0">
                <a:solidFill>
                  <a:srgbClr val="FF0000"/>
                </a:solidFill>
              </a:rPr>
              <a:t>MADDE 52 - </a:t>
            </a:r>
            <a:r>
              <a:rPr lang="tr-TR" sz="1000" dirty="0"/>
              <a:t>(1) Daire Başkanlığı, bir daire başkanı, yeteri kadar tetkik hâkimi ve diğer personelden oluşur. </a:t>
            </a:r>
          </a:p>
          <a:p>
            <a:endParaRPr lang="tr-TR" sz="1000" dirty="0"/>
          </a:p>
          <a:p>
            <a:r>
              <a:rPr lang="tr-TR" sz="1000" i="1" dirty="0"/>
              <a:t>(2) Daire Başkanlığı nezdinde, Kanun ve bu Yönetmelikle verilen arabuluculuk faaliyetleri ile ilgili görevleri yerine getirmek üzere; Arabuluculuk Hizmetleri Bürosu, Sicil Bürosu ve Eğitim Bürosu gibi bürolar başta olmak üzere hizmetin gereklerine uygun olarak yeterli sayıda büro oluşturulur.</a:t>
            </a:r>
          </a:p>
          <a:p>
            <a:endParaRPr lang="tr-TR" sz="1600" dirty="0"/>
          </a:p>
        </p:txBody>
      </p:sp>
    </p:spTree>
    <p:extLst>
      <p:ext uri="{BB962C8B-B14F-4D97-AF65-F5344CB8AC3E}">
        <p14:creationId xmlns:p14="http://schemas.microsoft.com/office/powerpoint/2010/main" val="3184432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80728"/>
            <a:ext cx="7992888" cy="6401753"/>
          </a:xfrm>
          <a:prstGeom prst="rect">
            <a:avLst/>
          </a:prstGeom>
        </p:spPr>
        <p:txBody>
          <a:bodyPr wrap="square">
            <a:spAutoFit/>
          </a:bodyPr>
          <a:lstStyle/>
          <a:p>
            <a:pPr algn="ctr"/>
            <a:r>
              <a:rPr lang="tr-TR" sz="2800" b="1" dirty="0"/>
              <a:t>Madde 3</a:t>
            </a:r>
          </a:p>
          <a:p>
            <a:pPr algn="ctr"/>
            <a:r>
              <a:rPr lang="tr-TR" sz="1600" dirty="0"/>
              <a:t>İradi olma ve eşitlik </a:t>
            </a:r>
          </a:p>
          <a:p>
            <a:pPr marL="342900" indent="-342900" algn="ctr">
              <a:buAutoNum type="arabicParenBoth"/>
            </a:pPr>
            <a:r>
              <a:rPr lang="tr-TR" dirty="0"/>
              <a:t>Taraflar, arabulucuya başvurmak, süreci devam ettirmek, sonuçlandırmak veya bu süreçten vazgeçmek konusunda serbesttirler. </a:t>
            </a:r>
            <a:r>
              <a:rPr lang="tr-TR" dirty="0">
                <a:highlight>
                  <a:srgbClr val="FFFF00"/>
                </a:highlight>
              </a:rPr>
              <a:t>Şu kadar ki dava şartı olarak arabuluculuğa ilişkin 18/A maddesi hükmü saklıdır.</a:t>
            </a:r>
          </a:p>
          <a:p>
            <a:pPr marL="342900" indent="-342900" algn="ctr">
              <a:buAutoNum type="arabicParenBoth"/>
            </a:pPr>
            <a:endParaRPr lang="tr-TR" dirty="0">
              <a:highlight>
                <a:srgbClr val="FFFF00"/>
              </a:highlight>
            </a:endParaRPr>
          </a:p>
          <a:p>
            <a:pPr algn="ctr"/>
            <a:r>
              <a:rPr lang="tr-TR" dirty="0"/>
              <a:t>(2) Taraflar, gerek arabulucuya başvururken gerekse tüm süreç boyunca eşit haklara sahiptirler.</a:t>
            </a:r>
          </a:p>
          <a:p>
            <a:pPr algn="ctr"/>
            <a:endParaRPr lang="tr-TR" sz="1600" dirty="0"/>
          </a:p>
          <a:p>
            <a:pPr algn="ctr"/>
            <a:endParaRPr lang="tr-TR" sz="1600" dirty="0">
              <a:solidFill>
                <a:srgbClr val="FF0000"/>
              </a:solidFill>
            </a:endParaRPr>
          </a:p>
          <a:p>
            <a:pPr algn="just"/>
            <a:r>
              <a:rPr lang="tr-TR" sz="1200" dirty="0">
                <a:solidFill>
                  <a:srgbClr val="FF0000"/>
                </a:solidFill>
              </a:rPr>
              <a:t>MADDE 5 </a:t>
            </a:r>
            <a:r>
              <a:rPr lang="tr-TR" sz="1200" dirty="0"/>
              <a:t>- (1) Taraflar, arabulucuya başvurmak, süreci devam ettirmek, sonuçlandırmak veya bu süreçten vazgeçmek konusunda tamamen serbest olup, </a:t>
            </a:r>
            <a:r>
              <a:rPr lang="tr-TR" sz="1200" dirty="0">
                <a:highlight>
                  <a:srgbClr val="FFFF00"/>
                </a:highlight>
              </a:rPr>
              <a:t>öncelikle uyuşmazlığı arabuluculuk yoluyla sonuçlandırma konusunda anlaşırlar. Taraflar, bu sürecin içine zorla dâhil edilemeyecekleri gibi her aşamada uyuşmazlığı arabuluculuk yoluyla çözmekten de vazgeçebilirler.</a:t>
            </a:r>
            <a:r>
              <a:rPr lang="tr-TR" sz="1200" dirty="0"/>
              <a:t> Ancak dava şartı olarak arabuluculuğa ilişkin özel hükümler saklıdır.</a:t>
            </a:r>
          </a:p>
          <a:p>
            <a:pPr algn="just"/>
            <a:r>
              <a:rPr lang="tr-TR" sz="1200" dirty="0"/>
              <a:t> </a:t>
            </a:r>
          </a:p>
          <a:p>
            <a:pPr algn="just"/>
            <a:r>
              <a:rPr lang="tr-TR" sz="1200" dirty="0"/>
              <a:t>(2) Taraflar, gerek arabulucuya başvururken gerekse süreç boyunca eşit haklara sahiptirler. </a:t>
            </a:r>
            <a:r>
              <a:rPr lang="tr-TR" sz="1200" dirty="0">
                <a:highlight>
                  <a:srgbClr val="FFFF00"/>
                </a:highlight>
              </a:rPr>
              <a:t>Taraflardan biri arabuluculuk sürecinin dışında bırakılamayacağı gibi söz hakkı da diğerine göre kısıtlanamaz.</a:t>
            </a:r>
          </a:p>
          <a:p>
            <a:pPr algn="ctr"/>
            <a:endParaRPr lang="tr-TR" sz="2800" dirty="0"/>
          </a:p>
          <a:p>
            <a:pPr algn="ctr"/>
            <a:endParaRPr lang="tr-TR" sz="2800" dirty="0"/>
          </a:p>
          <a:p>
            <a:endParaRPr lang="tr-TR" sz="2800" dirty="0"/>
          </a:p>
          <a:p>
            <a:endParaRPr lang="tr-TR"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432530"/>
          </a:xfrm>
          <a:prstGeom prst="rect">
            <a:avLst/>
          </a:prstGeom>
        </p:spPr>
        <p:txBody>
          <a:bodyPr wrap="square">
            <a:spAutoFit/>
          </a:bodyPr>
          <a:lstStyle/>
          <a:p>
            <a:pPr algn="ctr"/>
            <a:r>
              <a:rPr lang="tr-TR" sz="2800" b="1" dirty="0"/>
              <a:t>Madde 30</a:t>
            </a:r>
            <a:endParaRPr lang="tr-TR" sz="1550" dirty="0"/>
          </a:p>
          <a:p>
            <a:pPr algn="ctr"/>
            <a:r>
              <a:rPr lang="tr-TR" dirty="0"/>
              <a:t>Daire Başkanlığının görevleri</a:t>
            </a:r>
          </a:p>
          <a:p>
            <a:pPr algn="just"/>
            <a:r>
              <a:rPr lang="tr-TR" sz="1100" dirty="0"/>
              <a:t>(1) Daire Başkanlığının görevleri şunlardır:</a:t>
            </a:r>
          </a:p>
          <a:p>
            <a:pPr algn="just"/>
            <a:endParaRPr lang="tr-TR" sz="1100" dirty="0"/>
          </a:p>
          <a:p>
            <a:pPr algn="just"/>
            <a:r>
              <a:rPr lang="tr-TR" sz="1100" dirty="0"/>
              <a:t>a) Arabuluculuk hizmetlerinin düzenli ve verimli olarak yürütülmesini sağlamak.</a:t>
            </a:r>
          </a:p>
          <a:p>
            <a:pPr algn="just"/>
            <a:endParaRPr lang="tr-TR" sz="1100" dirty="0"/>
          </a:p>
          <a:p>
            <a:pPr algn="just"/>
            <a:r>
              <a:rPr lang="tr-TR" sz="1100" dirty="0"/>
              <a:t>b) Arabuluculukla ilgili yayın yapmak, bu konudaki bilimsel çalışmaları teşvik etmek ve desteklemek.</a:t>
            </a:r>
          </a:p>
          <a:p>
            <a:pPr algn="just"/>
            <a:endParaRPr lang="tr-TR" sz="1100" dirty="0"/>
          </a:p>
          <a:p>
            <a:pPr algn="just"/>
            <a:r>
              <a:rPr lang="tr-TR" sz="1100" dirty="0"/>
              <a:t>c) Kurulun çalışması ile ilgili her türlü karar ve işlemi yürütmek ve görevleri ile ilgili bakanlık, diğer kamu kurum ve kuruluşları, üniversiteler, kamu kurumu niteliğindeki meslek kuruluşları, kamu yararına çalışan vakıf ve dernekler ile uygun görülen gönüllü gerçek ve tüzel kişilerle işbirliği yapmak.</a:t>
            </a:r>
          </a:p>
          <a:p>
            <a:pPr algn="just"/>
            <a:endParaRPr lang="tr-TR" sz="1100" dirty="0"/>
          </a:p>
          <a:p>
            <a:pPr algn="just"/>
            <a:r>
              <a:rPr lang="tr-TR" sz="1100" dirty="0"/>
              <a:t>ç) Arabuluculuk kurumunun tanıtımını yapmak, bu konuda kamuoyunu bilgilendirmek, ulusal ve uluslararası kongre, sempozyum ve seminer gibi bilimsel organizasyonları düzenlemek veya desteklemek.</a:t>
            </a:r>
          </a:p>
          <a:p>
            <a:pPr algn="just"/>
            <a:endParaRPr lang="tr-TR" sz="1100" dirty="0"/>
          </a:p>
          <a:p>
            <a:pPr algn="just"/>
            <a:r>
              <a:rPr lang="tr-TR" sz="1100" dirty="0"/>
              <a:t>d) Ülke genelinde arabuluculuk uygulamalarını izlemek, ilgili istatistikleri tutmak ve yayımlamak.</a:t>
            </a:r>
          </a:p>
          <a:p>
            <a:pPr algn="just"/>
            <a:endParaRPr lang="tr-TR" sz="1100" dirty="0"/>
          </a:p>
          <a:p>
            <a:pPr algn="just"/>
            <a:r>
              <a:rPr lang="tr-TR" sz="1100" dirty="0"/>
              <a:t>e) Arabuluculuk eğitimi verecek kuruluşlar tarafından bu amaçla yapılan başvuru ile sicildeki kaydın geçerlilik süresinin uzatılması talebinin karara bağlanmasını Bakanlığın onayına sunmak, arabuluculuk eğitimi verecek eğitim kuruluşlarını listelemek ve elektronik ortamda yayımlamak.</a:t>
            </a:r>
          </a:p>
          <a:p>
            <a:pPr algn="just"/>
            <a:endParaRPr lang="tr-TR" sz="1100" dirty="0"/>
          </a:p>
          <a:p>
            <a:pPr algn="just"/>
            <a:r>
              <a:rPr lang="tr-TR" sz="1100" dirty="0"/>
              <a:t>f) Arabulucu sicilini tutmak, sicile kayıt taleplerini karara bağlamak, 21 inci maddenin birinci ve üçüncü fıkraları kapsamında arabulucunun sicilden silinmesine karar vermek ve bu sicilde yer alan kişilere ilişkin bilgileri elektronik ortamda duyurmak.</a:t>
            </a:r>
          </a:p>
          <a:p>
            <a:pPr algn="just"/>
            <a:endParaRPr lang="tr-TR" sz="1100" dirty="0"/>
          </a:p>
          <a:p>
            <a:pPr algn="just"/>
            <a:r>
              <a:rPr lang="tr-TR" sz="1100" dirty="0"/>
              <a:t>g) Arabulucular tarafından arabuluculuk faaliyeti sonunda düzenlenen son tutanakların kayıtlarını tutmak ve birer örneklerini saklamak.</a:t>
            </a:r>
          </a:p>
          <a:p>
            <a:pPr algn="just"/>
            <a:endParaRPr lang="tr-TR" sz="1100" dirty="0"/>
          </a:p>
          <a:p>
            <a:pPr algn="just"/>
            <a:r>
              <a:rPr lang="tr-TR" sz="1100" dirty="0"/>
              <a:t>ğ) Görev alanına giren kanun ve düzenleyici işlemler hakkında inceleme ve araştırma yaparak Genel Müdürlüğe öneride bulunmak.</a:t>
            </a:r>
          </a:p>
          <a:p>
            <a:pPr algn="just"/>
            <a:endParaRPr lang="tr-TR" sz="1100" dirty="0"/>
          </a:p>
          <a:p>
            <a:pPr algn="just"/>
            <a:r>
              <a:rPr lang="tr-TR" sz="1100" dirty="0"/>
              <a:t>h) Yıllık faaliyet raporunu ve izleyen yıl faaliyet planını hazırlayarak Kurulun bilgisine sunmak.</a:t>
            </a:r>
          </a:p>
          <a:p>
            <a:pPr algn="just"/>
            <a:endParaRPr lang="tr-TR" sz="1200" dirty="0"/>
          </a:p>
          <a:p>
            <a:pPr algn="just"/>
            <a:r>
              <a:rPr lang="tr-TR" sz="1200" dirty="0"/>
              <a:t>ı) Yıllık Arabuluculuk Asgari Ücret Tarifesini </a:t>
            </a:r>
            <a:r>
              <a:rPr lang="tr-TR" sz="1200" dirty="0">
                <a:highlight>
                  <a:srgbClr val="FFFF00"/>
                </a:highlight>
              </a:rPr>
              <a:t>hazırlamak</a:t>
            </a:r>
            <a:r>
              <a:rPr lang="tr-TR" sz="1200" dirty="0"/>
              <a:t>.   		             </a:t>
            </a:r>
            <a:r>
              <a:rPr lang="tr-TR" sz="1200" b="1" dirty="0">
                <a:solidFill>
                  <a:srgbClr val="FF0000"/>
                </a:solidFill>
              </a:rPr>
              <a:t>(Yönetmelik m.53)</a:t>
            </a:r>
            <a:endParaRPr lang="tr-TR" sz="1600" b="1" dirty="0">
              <a:solidFill>
                <a:srgbClr val="FF0000"/>
              </a:solidFill>
            </a:endParaRPr>
          </a:p>
        </p:txBody>
      </p:sp>
    </p:spTree>
    <p:extLst>
      <p:ext uri="{BB962C8B-B14F-4D97-AF65-F5344CB8AC3E}">
        <p14:creationId xmlns:p14="http://schemas.microsoft.com/office/powerpoint/2010/main" val="41846276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355586"/>
          </a:xfrm>
          <a:prstGeom prst="rect">
            <a:avLst/>
          </a:prstGeom>
        </p:spPr>
        <p:txBody>
          <a:bodyPr wrap="square">
            <a:spAutoFit/>
          </a:bodyPr>
          <a:lstStyle/>
          <a:p>
            <a:pPr algn="ctr"/>
            <a:r>
              <a:rPr lang="tr-TR" sz="2800" b="1" dirty="0"/>
              <a:t>Madde 31</a:t>
            </a:r>
            <a:endParaRPr lang="tr-TR" sz="1550" dirty="0"/>
          </a:p>
          <a:p>
            <a:pPr algn="ctr"/>
            <a:r>
              <a:rPr lang="tr-TR" dirty="0"/>
              <a:t>Kurul</a:t>
            </a:r>
          </a:p>
          <a:p>
            <a:pPr marL="228600" indent="-228600" algn="just">
              <a:buAutoNum type="arabicParenBoth"/>
            </a:pPr>
            <a:r>
              <a:rPr lang="tr-TR" sz="1100" dirty="0"/>
              <a:t>Kurul aşağıdaki üyelerden oluşur:</a:t>
            </a:r>
          </a:p>
          <a:p>
            <a:pPr marL="228600" indent="-228600" algn="just">
              <a:buAutoNum type="arabicParenBoth"/>
            </a:pPr>
            <a:endParaRPr lang="tr-TR" sz="1100" dirty="0"/>
          </a:p>
          <a:p>
            <a:pPr algn="just"/>
            <a:r>
              <a:rPr lang="tr-TR" sz="1000" dirty="0"/>
              <a:t>a) Hukuk İşleri Genel Müdürü.</a:t>
            </a:r>
          </a:p>
          <a:p>
            <a:pPr algn="just"/>
            <a:r>
              <a:rPr lang="tr-TR" sz="1000" dirty="0"/>
              <a:t>b) Daire Başkanı.</a:t>
            </a:r>
          </a:p>
          <a:p>
            <a:pPr algn="just"/>
            <a:r>
              <a:rPr lang="tr-TR" sz="1000" dirty="0"/>
              <a:t>c) Hakimler ve Savcılar Kurulu tarafından hukuk mahkemelerinde görev yapmakta olan birinci sınıfa ayrılmış hakimler arasından seçilecek iki hakim.</a:t>
            </a:r>
          </a:p>
          <a:p>
            <a:pPr algn="just"/>
            <a:r>
              <a:rPr lang="tr-TR" sz="1000" dirty="0"/>
              <a:t>ç) Türkiye Barolar Birliğinden üç temsilci.</a:t>
            </a:r>
          </a:p>
          <a:p>
            <a:pPr algn="just"/>
            <a:r>
              <a:rPr lang="tr-TR" sz="1000" dirty="0"/>
              <a:t>d) Türkiye Noterler Birliğinden bir temsilci.</a:t>
            </a:r>
          </a:p>
          <a:p>
            <a:pPr algn="just"/>
            <a:r>
              <a:rPr lang="tr-TR" sz="1000" dirty="0"/>
              <a:t>e) Yükseköğretim Kurulu tarafından seçilen </a:t>
            </a:r>
            <a:r>
              <a:rPr lang="tr-TR" sz="1000" dirty="0">
                <a:highlight>
                  <a:srgbClr val="FFFF00"/>
                </a:highlight>
              </a:rPr>
              <a:t>özel hukuk </a:t>
            </a:r>
            <a:r>
              <a:rPr lang="tr-TR" sz="1000" dirty="0"/>
              <a:t>alanından bir öğretim üyesi.</a:t>
            </a:r>
          </a:p>
          <a:p>
            <a:pPr algn="just"/>
            <a:r>
              <a:rPr lang="tr-TR" sz="1000" dirty="0"/>
              <a:t>f) Adalet Bakanı tarafından seçilecek üç arabulucu.</a:t>
            </a:r>
          </a:p>
          <a:p>
            <a:pPr algn="just"/>
            <a:r>
              <a:rPr lang="tr-TR" sz="1000" dirty="0"/>
              <a:t>g) Türkiye Odalar ve Borsalar Birliğinden bir temsilci.</a:t>
            </a:r>
          </a:p>
          <a:p>
            <a:pPr algn="just"/>
            <a:r>
              <a:rPr lang="tr-TR" sz="1000" dirty="0"/>
              <a:t>(ğ) Kendisine mensup işçi sayısı en çok olan üç işçi sendikaları konfederasyonunca seçilecek birer temsilci.</a:t>
            </a:r>
          </a:p>
          <a:p>
            <a:pPr algn="just"/>
            <a:r>
              <a:rPr lang="tr-TR" sz="1000" dirty="0"/>
              <a:t>h) En çok işveren mensubu olan işveren sendikaları konfederasyonunca seçilecek bir temsilci.</a:t>
            </a:r>
          </a:p>
          <a:p>
            <a:pPr algn="just"/>
            <a:r>
              <a:rPr lang="tr-TR" sz="1000" dirty="0"/>
              <a:t>ı) Türkiye Esnaf ve Sanatkarları Konfederasyonundan bir temsilci.</a:t>
            </a:r>
          </a:p>
          <a:p>
            <a:pPr algn="just"/>
            <a:r>
              <a:rPr lang="tr-TR" sz="1000" dirty="0"/>
              <a:t>i) Türkiye Adalet Akademisi Eğitim Merkezi Başkanı.</a:t>
            </a:r>
          </a:p>
          <a:p>
            <a:pPr algn="just"/>
            <a:endParaRPr lang="tr-TR" sz="1100" dirty="0"/>
          </a:p>
          <a:p>
            <a:pPr algn="just"/>
            <a:r>
              <a:rPr lang="tr-TR" sz="1100" dirty="0"/>
              <a:t>(2) Başkan ihtiyaca göre Kurul toplantılarına uzman kişileri çağırabilir.</a:t>
            </a:r>
          </a:p>
          <a:p>
            <a:pPr algn="just"/>
            <a:endParaRPr lang="tr-TR" sz="1100" dirty="0"/>
          </a:p>
          <a:p>
            <a:pPr algn="just"/>
            <a:r>
              <a:rPr lang="tr-TR" sz="1100" dirty="0"/>
              <a:t>(3) Kurul başkanı Genel Müdürdür. Genel Müdürün bulunmadığı toplantılarda Başkanlık görevi Daire Başkanı tarafından yerine getirilir.</a:t>
            </a:r>
          </a:p>
          <a:p>
            <a:pPr algn="just"/>
            <a:endParaRPr lang="tr-TR" sz="1100" dirty="0"/>
          </a:p>
          <a:p>
            <a:pPr algn="just"/>
            <a:r>
              <a:rPr lang="tr-TR" sz="1100" dirty="0"/>
              <a:t>(4) Kurul, mart ve eylül aylarında olmak üzere </a:t>
            </a:r>
            <a:r>
              <a:rPr lang="tr-TR" sz="1100" dirty="0">
                <a:highlight>
                  <a:srgbClr val="FFFF00"/>
                </a:highlight>
              </a:rPr>
              <a:t>yılda en az iki kez </a:t>
            </a:r>
            <a:r>
              <a:rPr lang="tr-TR" sz="1100" dirty="0"/>
              <a:t>toplanır. Ayrıca, </a:t>
            </a:r>
            <a:r>
              <a:rPr lang="tr-TR" sz="1100" dirty="0">
                <a:highlight>
                  <a:srgbClr val="FFFF00"/>
                </a:highlight>
              </a:rPr>
              <a:t>Başkanın veya en az beş üyenin </a:t>
            </a:r>
            <a:r>
              <a:rPr lang="tr-TR" sz="1100" dirty="0"/>
              <a:t>talebiyle Kurul her zaman toplantıya çağrılabilir.</a:t>
            </a:r>
          </a:p>
          <a:p>
            <a:pPr algn="just"/>
            <a:endParaRPr lang="tr-TR" sz="1100" dirty="0"/>
          </a:p>
          <a:p>
            <a:pPr algn="just"/>
            <a:r>
              <a:rPr lang="tr-TR" sz="1100" dirty="0"/>
              <a:t>(5) Kurul üye tam sayısının salt çoğunluğu ile karar alır. Mazeretsiz olarak </a:t>
            </a:r>
            <a:r>
              <a:rPr lang="tr-TR" sz="1100" dirty="0">
                <a:highlight>
                  <a:srgbClr val="FFFF00"/>
                </a:highlight>
              </a:rPr>
              <a:t>art arda iki toplantıya katılmayan </a:t>
            </a:r>
            <a:r>
              <a:rPr lang="tr-TR" sz="1100" dirty="0"/>
              <a:t>üyenin üyeliği düşer.</a:t>
            </a:r>
          </a:p>
          <a:p>
            <a:pPr algn="just"/>
            <a:endParaRPr lang="tr-TR" sz="1100" dirty="0"/>
          </a:p>
          <a:p>
            <a:pPr algn="just"/>
            <a:r>
              <a:rPr lang="tr-TR" sz="1100" dirty="0"/>
              <a:t>(6) Kurulun Bakanlık dışından görevlendirilen üyelerinin </a:t>
            </a:r>
            <a:r>
              <a:rPr lang="tr-TR" sz="1100" dirty="0">
                <a:highlight>
                  <a:srgbClr val="FFFF00"/>
                </a:highlight>
              </a:rPr>
              <a:t>görev süresi üç yıldır</a:t>
            </a:r>
            <a:r>
              <a:rPr lang="tr-TR" sz="1100" dirty="0"/>
              <a:t>. Görev süresi dolan üyeler yeniden görevlendirilebilir.</a:t>
            </a:r>
          </a:p>
          <a:p>
            <a:pPr algn="just"/>
            <a:endParaRPr lang="tr-TR" sz="1100" dirty="0"/>
          </a:p>
          <a:p>
            <a:pPr algn="just"/>
            <a:r>
              <a:rPr lang="tr-TR" sz="1100" dirty="0"/>
              <a:t>(7) Başka yerden katılan Kurul üyelerinin gündelik, yol gideri, konaklama ve diğer zorunlu giderleri 10/2/1954 tarihli ve 6245 sayılı Harcırah Kanunu hükümlerine göre Bakanlıkça karşılanır.</a:t>
            </a:r>
          </a:p>
          <a:p>
            <a:pPr algn="just"/>
            <a:endParaRPr lang="tr-TR" sz="1100" dirty="0"/>
          </a:p>
          <a:p>
            <a:pPr algn="just"/>
            <a:r>
              <a:rPr lang="tr-TR" sz="1100" dirty="0"/>
              <a:t>(8) Kurulun çalışma usul ve esasları yönetmelikle düzenlenir.                                                   </a:t>
            </a:r>
            <a:r>
              <a:rPr lang="tr-TR" sz="1100" b="1" dirty="0">
                <a:solidFill>
                  <a:srgbClr val="FF0000"/>
                </a:solidFill>
              </a:rPr>
              <a:t>(Yönetmelik m.54)</a:t>
            </a:r>
            <a:r>
              <a:rPr lang="tr-TR" sz="1100" dirty="0"/>
              <a:t>      </a:t>
            </a:r>
            <a:endParaRPr lang="tr-TR" sz="1600" dirty="0"/>
          </a:p>
        </p:txBody>
      </p:sp>
    </p:spTree>
    <p:extLst>
      <p:ext uri="{BB962C8B-B14F-4D97-AF65-F5344CB8AC3E}">
        <p14:creationId xmlns:p14="http://schemas.microsoft.com/office/powerpoint/2010/main" val="42650473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555367"/>
          </a:xfrm>
          <a:prstGeom prst="rect">
            <a:avLst/>
          </a:prstGeom>
        </p:spPr>
        <p:txBody>
          <a:bodyPr wrap="square">
            <a:spAutoFit/>
          </a:bodyPr>
          <a:lstStyle/>
          <a:p>
            <a:pPr algn="ctr"/>
            <a:r>
              <a:rPr lang="tr-TR" sz="2800" b="1" dirty="0"/>
              <a:t>Madde 32</a:t>
            </a:r>
            <a:endParaRPr lang="tr-TR" sz="1550" dirty="0"/>
          </a:p>
          <a:p>
            <a:pPr algn="ctr"/>
            <a:r>
              <a:rPr lang="tr-TR" dirty="0"/>
              <a:t>Kurulun görevleri</a:t>
            </a:r>
          </a:p>
          <a:p>
            <a:pPr algn="just"/>
            <a:r>
              <a:rPr lang="tr-TR" sz="1100" dirty="0"/>
              <a:t>(1) Kurulun görevleri şunlardır:</a:t>
            </a:r>
          </a:p>
          <a:p>
            <a:pPr algn="just"/>
            <a:endParaRPr lang="tr-TR" sz="1100" dirty="0"/>
          </a:p>
          <a:p>
            <a:pPr algn="just"/>
            <a:r>
              <a:rPr lang="tr-TR" sz="1100" dirty="0"/>
              <a:t>a) Arabuluculuk hizmetlerine ilişkin </a:t>
            </a:r>
            <a:r>
              <a:rPr lang="tr-TR" sz="1100" dirty="0">
                <a:highlight>
                  <a:srgbClr val="FFFF00"/>
                </a:highlight>
              </a:rPr>
              <a:t>temel ilkeler ile arabuluculuk meslek kurallarını </a:t>
            </a:r>
            <a:r>
              <a:rPr lang="tr-TR" sz="1100" dirty="0"/>
              <a:t>belirlemek.</a:t>
            </a:r>
          </a:p>
          <a:p>
            <a:pPr algn="just"/>
            <a:endParaRPr lang="tr-TR" sz="1100" dirty="0"/>
          </a:p>
          <a:p>
            <a:pPr algn="just"/>
            <a:r>
              <a:rPr lang="tr-TR" sz="1100" dirty="0"/>
              <a:t>b) Arabuluculuk eğitimine ve bu eğitimin sonunda yapılacak olan sınava ilişkin temel ilke ve standartları tespit etmek.</a:t>
            </a:r>
          </a:p>
          <a:p>
            <a:pPr algn="just"/>
            <a:endParaRPr lang="tr-TR" sz="1100" dirty="0"/>
          </a:p>
          <a:p>
            <a:pPr algn="just"/>
            <a:r>
              <a:rPr lang="tr-TR" sz="1100" dirty="0"/>
              <a:t>c) Arabulucuların denetimine ilişkin kuralları belirlemek.</a:t>
            </a:r>
          </a:p>
          <a:p>
            <a:pPr algn="just"/>
            <a:endParaRPr lang="tr-TR" sz="1100" dirty="0"/>
          </a:p>
          <a:p>
            <a:pPr algn="just"/>
            <a:r>
              <a:rPr lang="tr-TR" sz="1100" dirty="0"/>
              <a:t>ç) Bu Kanuna göre çıkarılması gereken ve Genel Müdürlük tarafından hazırlanan yönetmelik taslaklarına, gerekirse değişiklik yaparak son şeklini vermek.</a:t>
            </a:r>
          </a:p>
          <a:p>
            <a:pPr algn="just"/>
            <a:endParaRPr lang="tr-TR" sz="1100" dirty="0"/>
          </a:p>
          <a:p>
            <a:pPr algn="just"/>
            <a:r>
              <a:rPr lang="tr-TR" sz="1100" dirty="0"/>
              <a:t>d) Eğitim kuruluşlarının eğitim izinlerini iptal etmek.</a:t>
            </a:r>
          </a:p>
          <a:p>
            <a:pPr algn="just"/>
            <a:endParaRPr lang="tr-TR" sz="1100" dirty="0"/>
          </a:p>
          <a:p>
            <a:pPr algn="just"/>
            <a:r>
              <a:rPr lang="tr-TR" sz="1100" dirty="0"/>
              <a:t>e) </a:t>
            </a:r>
            <a:r>
              <a:rPr lang="tr-TR" sz="1100" dirty="0">
                <a:highlight>
                  <a:srgbClr val="FFFF00"/>
                </a:highlight>
              </a:rPr>
              <a:t>21 inci </a:t>
            </a:r>
            <a:r>
              <a:rPr lang="tr-TR" sz="1100" dirty="0"/>
              <a:t>maddenin ikinci fıkrası kapsamında </a:t>
            </a:r>
            <a:r>
              <a:rPr lang="tr-TR" sz="1100" dirty="0">
                <a:highlight>
                  <a:srgbClr val="FFFF00"/>
                </a:highlight>
              </a:rPr>
              <a:t>arabulucunun sicilden silinmesine karar vermek</a:t>
            </a:r>
            <a:r>
              <a:rPr lang="tr-TR" sz="1100" dirty="0"/>
              <a:t>.</a:t>
            </a:r>
          </a:p>
          <a:p>
            <a:pPr algn="just"/>
            <a:endParaRPr lang="tr-TR" sz="1100" dirty="0"/>
          </a:p>
          <a:p>
            <a:pPr algn="just"/>
            <a:r>
              <a:rPr lang="tr-TR" sz="1100" dirty="0"/>
              <a:t>f) Arabulucuların ödeyecekleri sicile kayıt aidatını ve yıllık aidatları </a:t>
            </a:r>
            <a:r>
              <a:rPr lang="tr-TR" sz="1100" dirty="0">
                <a:highlight>
                  <a:srgbClr val="FFFF00"/>
                </a:highlight>
              </a:rPr>
              <a:t>tespit etmek</a:t>
            </a:r>
            <a:r>
              <a:rPr lang="tr-TR" sz="1100" dirty="0"/>
              <a:t>.</a:t>
            </a:r>
          </a:p>
          <a:p>
            <a:pPr algn="just"/>
            <a:endParaRPr lang="tr-TR" sz="1100" dirty="0"/>
          </a:p>
          <a:p>
            <a:pPr algn="just"/>
            <a:r>
              <a:rPr lang="tr-TR" sz="1100" dirty="0"/>
              <a:t>g) </a:t>
            </a:r>
            <a:r>
              <a:rPr lang="tr-TR" sz="1100" dirty="0">
                <a:highlight>
                  <a:srgbClr val="FFFF00"/>
                </a:highlight>
              </a:rPr>
              <a:t>Arabuluculuk Asgari Ücret Tarifesini </a:t>
            </a:r>
            <a:r>
              <a:rPr lang="tr-TR" sz="1100" dirty="0"/>
              <a:t>gerekiyorsa değişiklik yapmak suretiyle </a:t>
            </a:r>
            <a:r>
              <a:rPr lang="tr-TR" sz="1100" dirty="0">
                <a:highlight>
                  <a:srgbClr val="FFFF00"/>
                </a:highlight>
              </a:rPr>
              <a:t>onaylamak</a:t>
            </a:r>
            <a:r>
              <a:rPr lang="tr-TR" sz="1100" dirty="0"/>
              <a:t>.</a:t>
            </a:r>
          </a:p>
          <a:p>
            <a:pPr algn="just"/>
            <a:r>
              <a:rPr lang="tr-TR" sz="1100" dirty="0"/>
              <a:t>    </a:t>
            </a:r>
            <a:r>
              <a:rPr lang="tr-TR" sz="1100" dirty="0">
                <a:solidFill>
                  <a:srgbClr val="FF0000"/>
                </a:solidFill>
              </a:rPr>
              <a:t>(Daire başkanlığı hazırlar)</a:t>
            </a:r>
          </a:p>
          <a:p>
            <a:pPr algn="just"/>
            <a:endParaRPr lang="tr-TR" sz="1100" dirty="0"/>
          </a:p>
          <a:p>
            <a:pPr algn="just"/>
            <a:r>
              <a:rPr lang="tr-TR" sz="1100" dirty="0"/>
              <a:t>ğ) Daire Başkanlığı tarafından yürütülecek faaliyetlerin etkinliğini artırmak üzere tavsiyelerde bulunmak.</a:t>
            </a:r>
          </a:p>
          <a:p>
            <a:pPr algn="just"/>
            <a:endParaRPr lang="tr-TR" sz="1100" dirty="0"/>
          </a:p>
          <a:p>
            <a:pPr algn="just"/>
            <a:r>
              <a:rPr lang="tr-TR" sz="1100" dirty="0"/>
              <a:t>h) Daire Başkanlığının yıllık faaliyet raporu ve planı hakkında görüş bildirmek.</a:t>
            </a:r>
          </a:p>
          <a:p>
            <a:pPr algn="just"/>
            <a:endParaRPr lang="tr-TR" sz="1100" dirty="0"/>
          </a:p>
          <a:p>
            <a:pPr algn="just"/>
            <a:r>
              <a:rPr lang="tr-TR" sz="1100" dirty="0"/>
              <a:t>ı) Daire Başkanlığının faaliyet planında yer alan konularla ilgili kurum ve kuruluşların uygulamaya sağlayabileceği katkıları belirlemek.            </a:t>
            </a:r>
          </a:p>
          <a:p>
            <a:pPr algn="just"/>
            <a:r>
              <a:rPr lang="tr-TR" sz="1100" dirty="0"/>
              <a:t> 							</a:t>
            </a:r>
            <a:r>
              <a:rPr lang="tr-TR" sz="1200" b="1" dirty="0">
                <a:solidFill>
                  <a:srgbClr val="FF0000"/>
                </a:solidFill>
              </a:rPr>
              <a:t>(Yönetmelik m.55)</a:t>
            </a:r>
            <a:r>
              <a:rPr lang="tr-TR" sz="1200" dirty="0"/>
              <a:t> </a:t>
            </a:r>
          </a:p>
        </p:txBody>
      </p:sp>
    </p:spTree>
    <p:extLst>
      <p:ext uri="{BB962C8B-B14F-4D97-AF65-F5344CB8AC3E}">
        <p14:creationId xmlns:p14="http://schemas.microsoft.com/office/powerpoint/2010/main" val="13848977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5724644"/>
          </a:xfrm>
          <a:prstGeom prst="rect">
            <a:avLst/>
          </a:prstGeom>
        </p:spPr>
        <p:txBody>
          <a:bodyPr wrap="square">
            <a:spAutoFit/>
          </a:bodyPr>
          <a:lstStyle/>
          <a:p>
            <a:pPr algn="ctr"/>
            <a:endParaRPr lang="tr-TR" sz="2800" b="1" dirty="0"/>
          </a:p>
          <a:p>
            <a:pPr algn="ctr"/>
            <a:endParaRPr lang="tr-TR" sz="2800" b="1" dirty="0"/>
          </a:p>
          <a:p>
            <a:pPr algn="ctr"/>
            <a:r>
              <a:rPr lang="tr-TR" sz="2800" b="1" dirty="0"/>
              <a:t>Madde 33</a:t>
            </a:r>
            <a:endParaRPr lang="tr-TR" sz="1550" dirty="0"/>
          </a:p>
          <a:p>
            <a:pPr algn="ctr"/>
            <a:r>
              <a:rPr lang="tr-TR" dirty="0"/>
              <a:t>Gizliliğin ihlali </a:t>
            </a:r>
          </a:p>
          <a:p>
            <a:pPr algn="ctr"/>
            <a:endParaRPr lang="tr-TR" dirty="0"/>
          </a:p>
          <a:p>
            <a:endParaRPr lang="tr-TR" dirty="0"/>
          </a:p>
          <a:p>
            <a:r>
              <a:rPr lang="tr-TR" sz="2400" dirty="0"/>
              <a:t>(1) Bu Kanunun 4 üncü maddesindeki yükümlülüğe aykırı hareket ederek bir kişinin hukuken korunan menfaatinin zarar görmesine neden olan kişi altı aya kadar hapis cezası ile cezalandırılır.</a:t>
            </a:r>
          </a:p>
          <a:p>
            <a:endParaRPr lang="tr-TR" sz="2400" dirty="0"/>
          </a:p>
          <a:p>
            <a:r>
              <a:rPr lang="tr-TR" sz="2400" dirty="0"/>
              <a:t>(2) Bu suçların soruşturulması ve kovuşturulması şikayete bağlıdır.</a:t>
            </a:r>
          </a:p>
          <a:p>
            <a:endParaRPr lang="tr-TR" sz="1400" dirty="0"/>
          </a:p>
          <a:p>
            <a:endParaRPr lang="tr-TR" sz="1400" dirty="0"/>
          </a:p>
          <a:p>
            <a:endParaRPr lang="tr-TR" sz="1600" dirty="0"/>
          </a:p>
          <a:p>
            <a:endParaRPr lang="tr-TR" sz="16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186309"/>
          </a:xfrm>
          <a:prstGeom prst="rect">
            <a:avLst/>
          </a:prstGeom>
        </p:spPr>
        <p:txBody>
          <a:bodyPr wrap="square">
            <a:spAutoFit/>
          </a:bodyPr>
          <a:lstStyle/>
          <a:p>
            <a:pPr algn="just"/>
            <a:endParaRPr lang="tr-TR" sz="1200" b="1" dirty="0"/>
          </a:p>
          <a:p>
            <a:pPr algn="ctr"/>
            <a:r>
              <a:rPr lang="tr-TR" sz="1200" b="1" dirty="0">
                <a:solidFill>
                  <a:srgbClr val="FF0000"/>
                </a:solidFill>
              </a:rPr>
              <a:t>İŞ MAHKEMELERİ KANUNU MADDE 3</a:t>
            </a:r>
          </a:p>
          <a:p>
            <a:pPr algn="ctr"/>
            <a:endParaRPr lang="tr-TR" sz="1200" b="1" dirty="0">
              <a:solidFill>
                <a:srgbClr val="FF0000"/>
              </a:solidFill>
            </a:endParaRPr>
          </a:p>
          <a:p>
            <a:pPr algn="just"/>
            <a:r>
              <a:rPr lang="tr-TR" sz="1200" dirty="0"/>
              <a:t>MADDE 3 - (1) </a:t>
            </a:r>
            <a:r>
              <a:rPr lang="tr-TR" sz="1200" dirty="0">
                <a:highlight>
                  <a:srgbClr val="FFFF00"/>
                </a:highlight>
              </a:rPr>
              <a:t>Kanuna, bireysel veya toplu iş sözleşmesine dayanan işçi veya işveren alacağı ve tazminatı ile işe iade talebiyle açılan davalarda, arabulucuya başvurulmuş olması dava şartıdır.</a:t>
            </a:r>
          </a:p>
          <a:p>
            <a:pPr algn="just"/>
            <a:endParaRPr lang="tr-TR" sz="1200" dirty="0"/>
          </a:p>
          <a:p>
            <a:pPr algn="just"/>
            <a:r>
              <a:rPr lang="tr-TR" sz="1200" dirty="0"/>
              <a:t>(2) Davacı, arabuluculuk faaliyeti sonunda anlaşmaya varılamadığına ilişkin son tutanağın aslını veya arabulucu tarafından onaylanmış bir örneğini dava dilekçesine eklemek zorundadır. Bu zorunluluğa uyulmaması halinde mahkemece davacıya, son tutanağın bir haftalık kesin süre içinde mahkemeye sunulması gerektiği, aksi takdirde davanın usulden reddedileceği ihtarını içeren davetiye gönderilir. İhtarın gereği yerine getirilmez ise dava dilekçesi karşı tarafa tebliğe çıkarılmaksızın davanın usulden reddine karar verilir. Arabulucuya başvurulmadan dava açıldığının anlaşılması halinde herhangi bir işlem yapılmaksızın davanın, dava şartı yokluğu sebebiyle usulden reddine karar verilir.</a:t>
            </a:r>
          </a:p>
          <a:p>
            <a:pPr algn="just"/>
            <a:endParaRPr lang="tr-TR" sz="1200" dirty="0"/>
          </a:p>
          <a:p>
            <a:pPr algn="just"/>
            <a:r>
              <a:rPr lang="tr-TR" sz="1200" dirty="0"/>
              <a:t>(3) </a:t>
            </a:r>
            <a:r>
              <a:rPr lang="tr-TR" sz="1200" dirty="0">
                <a:highlight>
                  <a:srgbClr val="FFFF00"/>
                </a:highlight>
              </a:rPr>
              <a:t>İş kazası veya meslek hastalığından kaynaklanan maddi ve manevi tazminat ile bunlarla ilgili tespit, itiraz ve rücu davaları hakkında birinci fıkra hükmü uygulanmaz.</a:t>
            </a:r>
          </a:p>
          <a:p>
            <a:pPr algn="just"/>
            <a:endParaRPr lang="tr-TR" sz="1200" dirty="0"/>
          </a:p>
          <a:p>
            <a:pPr algn="just"/>
            <a:r>
              <a:rPr lang="tr-TR" sz="1200" dirty="0"/>
              <a:t>(4) Arabuluculuk Daire Başkanlığı, sicile kayıtlı arabuluculardan bu madde uyarınca arabuluculuk yapmak isteyenleri, varsa uzmanlık alanlarını da belirterek, görev yapmak istedikleri adli yargı ilk derece mahkemesi adalet komisyonlarına göre listeler ve listeleri ilgili komisyon başkanlıklarına bildirir. Komisyon başkanlıkları, bu listeleri kendi yargı çevrelerindeki arabuluculuk bürolarına, arabuluculuk bürosu kurulmayan yerlerde ise görevlendirecekleri sulh hukuk mahkemesi yazı işleri müdürlüğüne gönderir.</a:t>
            </a:r>
          </a:p>
          <a:p>
            <a:pPr algn="just"/>
            <a:endParaRPr lang="tr-TR" sz="1200" dirty="0"/>
          </a:p>
          <a:p>
            <a:pPr algn="just"/>
            <a:r>
              <a:rPr lang="tr-TR" sz="1200" dirty="0"/>
              <a:t>(5) Başvuru karşı tarafın, karşı taraf birden fazla ise bunlardan birinin yerleşim yerindeki veya işin yapıldığı yerdeki arabuluculuk bürosuna, arabuluculuk bürosu kurulmayan yerlerde ise görevlendirilen yazı işleri müdürlüğüne yapılır.</a:t>
            </a:r>
          </a:p>
          <a:p>
            <a:pPr algn="just"/>
            <a:endParaRPr lang="tr-TR" sz="1200" dirty="0"/>
          </a:p>
          <a:p>
            <a:pPr algn="just"/>
            <a:r>
              <a:rPr lang="tr-TR" sz="1200" dirty="0"/>
              <a:t>(6) Arabulucu, komisyon başkanlıklarına bildirilen listeden büro tarafından belirlenir. Ancak tarafların listede yer alan herhangi bir arabulucu üzerinde anlaşmaları halinde bu arabulucu görevlendirilir.</a:t>
            </a:r>
          </a:p>
          <a:p>
            <a:pPr algn="just"/>
            <a:endParaRPr lang="tr-TR" sz="1200" dirty="0"/>
          </a:p>
          <a:p>
            <a:pPr algn="just"/>
            <a:endParaRPr lang="tr-TR" sz="1200" dirty="0"/>
          </a:p>
          <a:p>
            <a:pPr algn="just"/>
            <a:endParaRPr lang="tr-TR" sz="1200" dirty="0"/>
          </a:p>
        </p:txBody>
      </p:sp>
    </p:spTree>
    <p:extLst>
      <p:ext uri="{BB962C8B-B14F-4D97-AF65-F5344CB8AC3E}">
        <p14:creationId xmlns:p14="http://schemas.microsoft.com/office/powerpoint/2010/main" val="2153134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992888" cy="6001643"/>
          </a:xfrm>
          <a:prstGeom prst="rect">
            <a:avLst/>
          </a:prstGeom>
        </p:spPr>
        <p:txBody>
          <a:bodyPr wrap="square">
            <a:spAutoFit/>
          </a:bodyPr>
          <a:lstStyle/>
          <a:p>
            <a:pPr algn="just"/>
            <a:endParaRPr lang="tr-TR" sz="1200" b="1" dirty="0"/>
          </a:p>
          <a:p>
            <a:pPr algn="ctr"/>
            <a:r>
              <a:rPr lang="tr-TR" sz="1200" b="1" dirty="0">
                <a:solidFill>
                  <a:srgbClr val="FF0000"/>
                </a:solidFill>
              </a:rPr>
              <a:t>İŞ MAHKEMELERİ KANUNU MADDE 3</a:t>
            </a:r>
          </a:p>
          <a:p>
            <a:pPr algn="just"/>
            <a:endParaRPr lang="tr-TR" sz="1200" dirty="0"/>
          </a:p>
          <a:p>
            <a:pPr algn="just"/>
            <a:r>
              <a:rPr lang="tr-TR" sz="1200" dirty="0"/>
              <a:t>(7) </a:t>
            </a:r>
            <a:r>
              <a:rPr lang="tr-TR" sz="1200" dirty="0">
                <a:highlight>
                  <a:srgbClr val="FFFF00"/>
                </a:highlight>
              </a:rPr>
              <a:t>Başvuran taraf, kendisine ve elinde bulunması halinde karşı tarafa ait her türlü iletişim bilgisini arabuluculuk bürosuna verir. Büro, tarafların resmi kayıtlarda yer alan iletişim bilgilerini araştırmaya da yetkilidir. İlgili kurum ve kuruluşlar, büro tarafından talep edilen bilgi ve belgeleri vermekle yükümlüdür.</a:t>
            </a:r>
          </a:p>
          <a:p>
            <a:pPr algn="just"/>
            <a:endParaRPr lang="tr-TR" sz="1200" dirty="0">
              <a:highlight>
                <a:srgbClr val="FFFF00"/>
              </a:highlight>
            </a:endParaRPr>
          </a:p>
          <a:p>
            <a:pPr algn="just"/>
            <a:r>
              <a:rPr lang="tr-TR" sz="1200" dirty="0"/>
              <a:t>(8) Taraflara ait iletişim bilgileri, görevlendirilen arabulucuya büro tarafından verilir. Arabulucu bu iletişim bilgilerini esas alır, ihtiyaç duyduğunda kendiliğinden araştırma da yapabilir. Elindeki bilgiler itibarıyla her türlü iletişim vasıtasını kullanarak görevlendirme konusunda tarafları bilgilendirir ve ilk toplantıya davet eder. Bilgilendirme ve davete ilişkin işlemlerini belgeye bağlar.</a:t>
            </a:r>
          </a:p>
          <a:p>
            <a:pPr algn="just"/>
            <a:endParaRPr lang="tr-TR" sz="1200" dirty="0"/>
          </a:p>
          <a:p>
            <a:pPr algn="just"/>
            <a:r>
              <a:rPr lang="tr-TR" sz="1200" dirty="0"/>
              <a:t>(9) Arabulucu, görevlendirmeyi yapan büronun yetkili olup olmadığını kendiliğinden dikkate alamaz. Karşı taraf en geç ilk toplantıda, yerleşim yeri ve işin yapıldığı yere ilişkin belgelerini sunmak suretiyle arabuluculuk bürosunun yetkisine itiraz edebilir. Bu durumda arabulucu, dosyayı derhal ilgili sulh hukuk mahkemesine gönderilmek üzere büroya teslim eder. Mahkeme, harç alınmaksızın dosya üzerinden yapacağı inceleme sonunda yetkili büroyu kesin olarak karara bağlar ve dosyayı büroya iade eder. Mahkeme kararı büro tarafından 11/2/1959 tarihli ve 7201 sayılı Tebligat Kanunu hükümleri uyarınca taraflara tebliğ edilir. Yetki itirazının reddi durumunda aynı arabulucu yeniden görevlendirilir ve onuncu fıkrada belirtilen süreler yeni görevlendirme tarihinden başlar. Yetki itirazının kabulü durumunda ise kararın tebliğinden itibaren bir hafta içinde yetkili büroya başvurulabilir. Bu takdirde yetkisiz büroya başvurma tarihi yetkili büroya başvurma tarihi olarak kabul edilir. Yetkili büro, altıncı fıkra uyarınca arabulucu görevlendirir.</a:t>
            </a:r>
          </a:p>
          <a:p>
            <a:pPr algn="just"/>
            <a:endParaRPr lang="tr-TR" sz="1200" dirty="0"/>
          </a:p>
          <a:p>
            <a:pPr algn="just"/>
            <a:r>
              <a:rPr lang="tr-TR" sz="1200" dirty="0"/>
              <a:t>(10) Arabulucu, yapılan başvuruyu görevlendirildiği tarihten itibaren üç hafta içinde sonuçlandırır. Bu süre zorunlu hallerde arabulucu tarafından en fazla bir hafta uzatılabilir.</a:t>
            </a:r>
          </a:p>
          <a:p>
            <a:pPr algn="just"/>
            <a:endParaRPr lang="tr-TR" sz="1200" dirty="0"/>
          </a:p>
          <a:p>
            <a:pPr algn="just"/>
            <a:r>
              <a:rPr lang="tr-TR" sz="1200" dirty="0"/>
              <a:t>(11) Arabulucu, taraflara ulaşılamaması, taraflar katılmadığı için görüşme yapılamaması yahut yapılan görüşmeler sonucunda anlaşmaya varılması veya varılamaması hallerinde arabuluculuk faaliyetini sona erdirir ve son tutanağı düzenleyerek durumu derhal arabuluculuk bürosuna bildirir.</a:t>
            </a:r>
          </a:p>
          <a:p>
            <a:pPr algn="just"/>
            <a:endParaRPr lang="tr-TR" sz="1200" dirty="0"/>
          </a:p>
          <a:p>
            <a:pPr algn="just"/>
            <a:endParaRPr lang="tr-TR" sz="1200" dirty="0"/>
          </a:p>
        </p:txBody>
      </p:sp>
    </p:spTree>
    <p:extLst>
      <p:ext uri="{BB962C8B-B14F-4D97-AF65-F5344CB8AC3E}">
        <p14:creationId xmlns:p14="http://schemas.microsoft.com/office/powerpoint/2010/main" val="2221744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6555641"/>
          </a:xfrm>
          <a:prstGeom prst="rect">
            <a:avLst/>
          </a:prstGeom>
        </p:spPr>
        <p:txBody>
          <a:bodyPr wrap="square">
            <a:spAutoFit/>
          </a:bodyPr>
          <a:lstStyle/>
          <a:p>
            <a:pPr algn="just"/>
            <a:endParaRPr lang="tr-TR" sz="1200" b="1" dirty="0"/>
          </a:p>
          <a:p>
            <a:pPr algn="ctr"/>
            <a:r>
              <a:rPr lang="tr-TR" sz="1200" b="1" dirty="0">
                <a:solidFill>
                  <a:srgbClr val="FF0000"/>
                </a:solidFill>
              </a:rPr>
              <a:t>İŞ MAHKEMELERİ KANUNU MADDE 3</a:t>
            </a:r>
          </a:p>
          <a:p>
            <a:pPr algn="ctr"/>
            <a:endParaRPr lang="tr-TR" sz="1200" b="1" dirty="0">
              <a:solidFill>
                <a:srgbClr val="FF0000"/>
              </a:solidFill>
            </a:endParaRPr>
          </a:p>
          <a:p>
            <a:pPr algn="just"/>
            <a:r>
              <a:rPr lang="tr-TR" sz="1200" dirty="0"/>
              <a:t>(12) Taraflardan birinin geçerli bir mazeret göstermeksizin ilk toplantıya katılmaması sebebiyle arabuluculuk faaliyetinin sona ermesi durumunda toplantıya katılmayan taraf, son tutanakta belirtilir ve bu taraf davada kısmen veya tamamen haklı çıksa bile yargılama giderinin tamamından sorumlu tutulur. Ayrıca bu taraf lehine vekalet ücretine hükmedilmez. Her iki tarafın da ilk toplantıya katılmaması sebebiyle sona eren arabuluculuk faaliyeti üzerine açılacak davalarda tarafların yaptıkları yargılama giderleri kendi üzerlerinde bırakılır.</a:t>
            </a:r>
          </a:p>
          <a:p>
            <a:pPr algn="just"/>
            <a:endParaRPr lang="tr-TR" sz="1200" dirty="0"/>
          </a:p>
          <a:p>
            <a:pPr algn="just"/>
            <a:r>
              <a:rPr lang="tr-TR" sz="1200" dirty="0"/>
              <a:t>(13) Tarafların arabuluculuk faaliyeti sonunda anlaşmaları halinde, arabuluculuk ücreti, Arabuluculuk Asgari Ücret Tarifesinin eki Arabuluculuk Ücret Tarifesinin İkinci Kısmına göre aksi kararlaştırılmadıkça taraflarca eşit şekilde karşılanır. Bu durumda ücret, Tarifenin Birinci Kısmında belirlenen iki saatlik ücret tutarından az olamaz. İşe iade talebiyle yapılan görüşmelerde tarafların anlaşmaları durumunda, arabulucuya ödenecek ücretin belirlenmesinde işçiye işe başlatılmaması halinde ödenecek tazminat miktarı ile çalıştırılmadığı süre için ödenecek ücret ve diğer haklarının toplamı, Tarifenin İkinci Kısmı uyarınca üzerinde anlaşılan miktar olarak kabul edilir.</a:t>
            </a:r>
          </a:p>
          <a:p>
            <a:pPr algn="just"/>
            <a:endParaRPr lang="tr-TR" sz="1200" dirty="0"/>
          </a:p>
          <a:p>
            <a:pPr algn="just"/>
            <a:r>
              <a:rPr lang="tr-TR" sz="1200" dirty="0"/>
              <a:t>(14) Arabuluculuk faaliyeti sonunda taraflara ulaşılamaması, taraflar katılmadığı için görüşme yapılamaması veya iki saatten az süren görüşmeler sonunda tarafların anlaşamamaları hallerinde, iki saatlik ücret tutarı Tarifenin Birinci Kısmına göre Adalet Bakanlığı bütçesinden ödenir. İki saatten fazla süren görüşmeler sonunda tarafların anlaşamamaları halinde ise iki saati aşan kısma ilişkin ücret aksi kararlaştırılmadıkça taraflarca eşit şekilde Tarifenin Birinci Kısmına göre karşılanır. Adalet Bakanlığı bütçesinden ödenen ve taraflarca karşılanan arabuluculuk ücreti, yargılama giderlerinden sayılır.</a:t>
            </a:r>
          </a:p>
          <a:p>
            <a:pPr algn="just"/>
            <a:endParaRPr lang="tr-TR" sz="1200" dirty="0"/>
          </a:p>
          <a:p>
            <a:pPr algn="just"/>
            <a:r>
              <a:rPr lang="tr-TR" sz="1200" dirty="0"/>
              <a:t>(15) </a:t>
            </a:r>
            <a:r>
              <a:rPr lang="tr-TR" sz="1200" dirty="0">
                <a:highlight>
                  <a:srgbClr val="FFFF00"/>
                </a:highlight>
              </a:rPr>
              <a:t>Asıl işveren -alt işveren ilişkisinin varlığı halinde işe iade talebiyle arabulucuya başvurulduğunda, anlaşmanın gerçekleşebilmesi için işverenlerin arabuluculuk görüşmelerine birlikte katılmaları ve iradelerinin birbirine uygun olması aranır.</a:t>
            </a:r>
          </a:p>
          <a:p>
            <a:pPr algn="just"/>
            <a:endParaRPr lang="tr-TR" sz="1200" dirty="0"/>
          </a:p>
          <a:p>
            <a:pPr algn="just"/>
            <a:r>
              <a:rPr lang="tr-TR" sz="1200" dirty="0"/>
              <a:t>(16) Bu madde uyarınca arabuluculuk bürosu tarafından yapılması gereken zaruri giderler; arabuluculuk faaliyeti sonunda anlaşmaya varılması halinde anlaşma uyarınca taraflarca ödenmek, anlaşmaya varılamaması halinde ise ileride haksız çıkacak taraftan tahsil olunmak üzere Adalet Bakanlığı bütçesinden karşılanır.</a:t>
            </a:r>
          </a:p>
          <a:p>
            <a:pPr algn="just"/>
            <a:endParaRPr lang="tr-TR" sz="1200" dirty="0"/>
          </a:p>
          <a:p>
            <a:pPr algn="just"/>
            <a:endParaRPr lang="tr-TR" sz="1200" dirty="0"/>
          </a:p>
        </p:txBody>
      </p:sp>
    </p:spTree>
    <p:extLst>
      <p:ext uri="{BB962C8B-B14F-4D97-AF65-F5344CB8AC3E}">
        <p14:creationId xmlns:p14="http://schemas.microsoft.com/office/powerpoint/2010/main" val="16712308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5262979"/>
          </a:xfrm>
          <a:prstGeom prst="rect">
            <a:avLst/>
          </a:prstGeom>
        </p:spPr>
        <p:txBody>
          <a:bodyPr wrap="square">
            <a:spAutoFit/>
          </a:bodyPr>
          <a:lstStyle/>
          <a:p>
            <a:pPr algn="just"/>
            <a:endParaRPr lang="tr-TR" sz="1200" b="1" dirty="0"/>
          </a:p>
          <a:p>
            <a:pPr algn="ctr"/>
            <a:endParaRPr lang="tr-TR" sz="1200" b="1" dirty="0">
              <a:solidFill>
                <a:srgbClr val="FF0000"/>
              </a:solidFill>
            </a:endParaRPr>
          </a:p>
          <a:p>
            <a:pPr algn="ctr"/>
            <a:endParaRPr lang="tr-TR" sz="1200" b="1" dirty="0">
              <a:solidFill>
                <a:srgbClr val="FF0000"/>
              </a:solidFill>
            </a:endParaRPr>
          </a:p>
          <a:p>
            <a:pPr algn="ctr"/>
            <a:endParaRPr lang="tr-TR" sz="1200" b="1" dirty="0">
              <a:solidFill>
                <a:srgbClr val="FF0000"/>
              </a:solidFill>
            </a:endParaRPr>
          </a:p>
          <a:p>
            <a:pPr algn="ctr"/>
            <a:endParaRPr lang="tr-TR" sz="1200" b="1" dirty="0">
              <a:solidFill>
                <a:srgbClr val="FF0000"/>
              </a:solidFill>
            </a:endParaRPr>
          </a:p>
          <a:p>
            <a:pPr algn="ctr"/>
            <a:r>
              <a:rPr lang="tr-TR" sz="1200" b="1" dirty="0">
                <a:solidFill>
                  <a:srgbClr val="FF0000"/>
                </a:solidFill>
              </a:rPr>
              <a:t>İŞ MAHKEMELERİ KANUNU MADDE 3</a:t>
            </a:r>
          </a:p>
          <a:p>
            <a:pPr algn="ctr"/>
            <a:endParaRPr lang="tr-TR" sz="1200" b="1" dirty="0">
              <a:solidFill>
                <a:srgbClr val="FF0000"/>
              </a:solidFill>
            </a:endParaRPr>
          </a:p>
          <a:p>
            <a:pPr algn="just"/>
            <a:r>
              <a:rPr lang="tr-TR" sz="1200" dirty="0"/>
              <a:t>(17) Arabuluculuk bürosuna başvurulmasından son tutanağın düzenlendiği tarihe kadar geçen sürede zamanaşımı durur ve hak düşürücü süre işlemez.</a:t>
            </a:r>
          </a:p>
          <a:p>
            <a:pPr algn="just"/>
            <a:endParaRPr lang="tr-TR" sz="1200" dirty="0"/>
          </a:p>
          <a:p>
            <a:pPr algn="just"/>
            <a:r>
              <a:rPr lang="tr-TR" sz="1200" dirty="0"/>
              <a:t>(18) </a:t>
            </a:r>
            <a:r>
              <a:rPr lang="tr-TR" sz="1200" dirty="0">
                <a:highlight>
                  <a:srgbClr val="FFFF00"/>
                </a:highlight>
              </a:rPr>
              <a:t>Arabuluculuk görüşmelerine taraflar bizzat, kanuni temsilcileri veya avukatları aracılığıyla katılabilirler. İşverenin yazılı belgeyle yetkilendirdiği </a:t>
            </a:r>
            <a:r>
              <a:rPr lang="tr-TR" sz="1200" b="1" u="sng" dirty="0">
                <a:highlight>
                  <a:srgbClr val="FFFF00"/>
                </a:highlight>
              </a:rPr>
              <a:t>çalışanı da </a:t>
            </a:r>
            <a:r>
              <a:rPr lang="tr-TR" sz="1200" dirty="0">
                <a:highlight>
                  <a:srgbClr val="FFFF00"/>
                </a:highlight>
              </a:rPr>
              <a:t>görüşmelerde işvereni temsil edebilir ve son tutanağı imzalayabilir.</a:t>
            </a:r>
          </a:p>
          <a:p>
            <a:pPr algn="just"/>
            <a:endParaRPr lang="tr-TR" sz="1200" dirty="0"/>
          </a:p>
          <a:p>
            <a:pPr algn="just"/>
            <a:r>
              <a:rPr lang="tr-TR" sz="1200" dirty="0"/>
              <a:t>(19) Arabuluculuk görüşmeleri, taraflarca aksi kararlaştırılmadıkça, arabulucuyu görevlendiren büronun bağlı bulunduğu adli yargı ilk derece mahkemesi adalet komisyonunun yetki alanı içinde yürütülür.</a:t>
            </a:r>
          </a:p>
          <a:p>
            <a:pPr algn="just"/>
            <a:endParaRPr lang="tr-TR" sz="1200" dirty="0"/>
          </a:p>
          <a:p>
            <a:pPr algn="just"/>
            <a:r>
              <a:rPr lang="tr-TR" sz="1200" dirty="0"/>
              <a:t>(20) </a:t>
            </a:r>
            <a:r>
              <a:rPr lang="tr-TR" sz="1200" dirty="0">
                <a:highlight>
                  <a:srgbClr val="FFFF00"/>
                </a:highlight>
              </a:rPr>
              <a:t>13/6/1952 tarihli ve 5953 sayılı Basın Mesleğinde Çalışanlarla Çalıştıranlar Arasındaki Münasebetlerin Tanzimi Hakkında Kanunda düzenlenen gazeteci ile 20/4/1967 tarihli ve 854 sayılı Deniz İş Kanununda düzenlenen </a:t>
            </a:r>
            <a:r>
              <a:rPr lang="tr-TR" sz="1200" dirty="0" err="1">
                <a:highlight>
                  <a:srgbClr val="FFFF00"/>
                </a:highlight>
              </a:rPr>
              <a:t>gemiadamı</a:t>
            </a:r>
            <a:r>
              <a:rPr lang="tr-TR" sz="1200" dirty="0">
                <a:highlight>
                  <a:srgbClr val="FFFF00"/>
                </a:highlight>
              </a:rPr>
              <a:t>, bu madde kapsamında işçi sayılır.</a:t>
            </a:r>
          </a:p>
          <a:p>
            <a:pPr algn="just"/>
            <a:endParaRPr lang="tr-TR" sz="1200" dirty="0"/>
          </a:p>
          <a:p>
            <a:pPr algn="just"/>
            <a:r>
              <a:rPr lang="tr-TR" sz="1200" dirty="0"/>
              <a:t>(21) </a:t>
            </a:r>
            <a:r>
              <a:rPr lang="tr-TR" sz="1200" dirty="0">
                <a:highlight>
                  <a:srgbClr val="FFFF00"/>
                </a:highlight>
              </a:rPr>
              <a:t>Bu maddede hüküm bulunmayan hallerde niteliğine uygun düştüğü ölçüde 7/6/2012 tarihli ve 6325 sayılı Hukuk Uyuşmazlıklarında Arabuluculuk Kanunu hükümleri uygulanır.</a:t>
            </a:r>
          </a:p>
          <a:p>
            <a:pPr algn="just"/>
            <a:endParaRPr lang="tr-TR" sz="1200" dirty="0"/>
          </a:p>
          <a:p>
            <a:pPr algn="just"/>
            <a:r>
              <a:rPr lang="tr-TR" sz="1200" dirty="0"/>
              <a:t>(22) </a:t>
            </a:r>
            <a:r>
              <a:rPr lang="tr-TR" sz="1200" dirty="0">
                <a:highlight>
                  <a:srgbClr val="FFFF00"/>
                </a:highlight>
              </a:rPr>
              <a:t>Arabuluculuğa başvuru usulü, arabulucunun görevlendirilmesi ve arabuluculuk görüşmelerine ilişkin diğer hususlar Adalet Bakanlığınca yürürlüğe konulan yönetmelikle belirlenir.</a:t>
            </a:r>
          </a:p>
          <a:p>
            <a:pPr algn="just"/>
            <a:r>
              <a:rPr lang="tr-TR" sz="1200" b="1" dirty="0">
                <a:solidFill>
                  <a:srgbClr val="FF0000"/>
                </a:solidFill>
              </a:rPr>
              <a:t>                                                                   (Yönetmeliğin 22-28. maddeleri)</a:t>
            </a:r>
          </a:p>
          <a:p>
            <a:pPr algn="just"/>
            <a:endParaRPr lang="tr-TR" sz="1200" dirty="0"/>
          </a:p>
        </p:txBody>
      </p:sp>
    </p:spTree>
    <p:extLst>
      <p:ext uri="{BB962C8B-B14F-4D97-AF65-F5344CB8AC3E}">
        <p14:creationId xmlns:p14="http://schemas.microsoft.com/office/powerpoint/2010/main" val="4566689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5632311"/>
          </a:xfrm>
          <a:prstGeom prst="rect">
            <a:avLst/>
          </a:prstGeom>
        </p:spPr>
        <p:txBody>
          <a:bodyPr wrap="square">
            <a:spAutoFit/>
          </a:bodyPr>
          <a:lstStyle/>
          <a:p>
            <a:pPr algn="just"/>
            <a:endParaRPr lang="tr-TR" sz="1200" b="1" dirty="0"/>
          </a:p>
          <a:p>
            <a:pPr algn="ctr"/>
            <a:endParaRPr lang="tr-TR" sz="1200" b="1" dirty="0">
              <a:solidFill>
                <a:srgbClr val="FF0000"/>
              </a:solidFill>
            </a:endParaRPr>
          </a:p>
          <a:p>
            <a:pPr algn="ctr"/>
            <a:endParaRPr lang="tr-TR" sz="1200" b="1" dirty="0">
              <a:solidFill>
                <a:srgbClr val="FF0000"/>
              </a:solidFill>
            </a:endParaRPr>
          </a:p>
          <a:p>
            <a:pPr algn="ctr"/>
            <a:endParaRPr lang="tr-TR" sz="1200" b="1" dirty="0">
              <a:solidFill>
                <a:srgbClr val="FF0000"/>
              </a:solidFill>
            </a:endParaRPr>
          </a:p>
          <a:p>
            <a:pPr algn="ctr"/>
            <a:endParaRPr lang="tr-TR" sz="1200" b="1" dirty="0">
              <a:solidFill>
                <a:srgbClr val="FF0000"/>
              </a:solidFill>
            </a:endParaRPr>
          </a:p>
          <a:p>
            <a:pPr algn="ctr"/>
            <a:r>
              <a:rPr lang="tr-TR" sz="1200" b="1" dirty="0">
                <a:solidFill>
                  <a:srgbClr val="FF0000"/>
                </a:solidFill>
              </a:rPr>
              <a:t>İŞ KANUNU </a:t>
            </a:r>
          </a:p>
          <a:p>
            <a:pPr algn="ctr"/>
            <a:r>
              <a:rPr lang="tr-TR" sz="1200" b="1" dirty="0">
                <a:solidFill>
                  <a:srgbClr val="FF0000"/>
                </a:solidFill>
              </a:rPr>
              <a:t>MADDE 20</a:t>
            </a:r>
          </a:p>
          <a:p>
            <a:pPr algn="ctr"/>
            <a:endParaRPr lang="tr-TR" sz="1200" b="1" dirty="0">
              <a:solidFill>
                <a:srgbClr val="FF0000"/>
              </a:solidFill>
            </a:endParaRPr>
          </a:p>
          <a:p>
            <a:pPr algn="just"/>
            <a:r>
              <a:rPr lang="tr-TR" sz="1200" dirty="0"/>
              <a:t>Fesih bildirimine itiraz ve usulü</a:t>
            </a:r>
          </a:p>
          <a:p>
            <a:pPr algn="just"/>
            <a:endParaRPr lang="tr-TR" sz="1200" dirty="0"/>
          </a:p>
          <a:p>
            <a:pPr algn="just"/>
            <a:r>
              <a:rPr lang="tr-TR" sz="1200" dirty="0"/>
              <a:t>MADDE 20 - (DEĞİŞİK FIKRA RGT: 25.10.2017 RG NO: 30221 KANUN NO: 7036/11) (YÜR. TAR.: 01.01.2018) (KOD 2) (KOD 1)</a:t>
            </a:r>
          </a:p>
          <a:p>
            <a:pPr algn="just"/>
            <a:r>
              <a:rPr lang="tr-TR" sz="1200" dirty="0"/>
              <a:t>İş sözleşmesi feshedilen işçi, fesih bildiriminde sebep gösterilmediği veya gösterilen sebebin geçerli bir sebep olmadığı iddiası ile </a:t>
            </a:r>
            <a:r>
              <a:rPr lang="tr-TR" sz="1200" dirty="0">
                <a:highlight>
                  <a:srgbClr val="FFFF00"/>
                </a:highlight>
              </a:rPr>
              <a:t>fesih bildiriminin tebliği tarihinden itibaren bir ay içinde </a:t>
            </a:r>
            <a:r>
              <a:rPr lang="tr-TR" sz="1200" dirty="0"/>
              <a:t>işe iade talebiyle, İş Mahkemeleri Kanunu hükümleri uyarınca </a:t>
            </a:r>
            <a:r>
              <a:rPr lang="tr-TR" sz="1200" dirty="0">
                <a:highlight>
                  <a:srgbClr val="FFFF00"/>
                </a:highlight>
              </a:rPr>
              <a:t>arabulucuya başvurmak zorundadır</a:t>
            </a:r>
            <a:r>
              <a:rPr lang="tr-TR" sz="1200" dirty="0"/>
              <a:t>. Arabuluculuk faaliyeti sonunda anlaşmaya varılamaması halinde, </a:t>
            </a:r>
            <a:r>
              <a:rPr lang="tr-TR" sz="1200" dirty="0">
                <a:highlight>
                  <a:srgbClr val="FFFF00"/>
                </a:highlight>
              </a:rPr>
              <a:t>son tutanağın düzenlendiği tarihten itibaren, iki hafta içinde </a:t>
            </a:r>
            <a:r>
              <a:rPr lang="tr-TR" sz="1200" dirty="0"/>
              <a:t>iş mahkemesinde dava açılabilir. Taraflar anlaşırlarsa uyuşmazlık aynı sürede iş mahkemesi yerine özel hakeme de götürülebilir. </a:t>
            </a:r>
            <a:r>
              <a:rPr lang="tr-TR" sz="1200" dirty="0">
                <a:highlight>
                  <a:srgbClr val="FFFF00"/>
                </a:highlight>
              </a:rPr>
              <a:t>Arabulucuya başvurmaksızın doğrudan dava açılması sebebiyle </a:t>
            </a:r>
            <a:r>
              <a:rPr lang="tr-TR" sz="1200" dirty="0"/>
              <a:t>davanın usulden reddi halinde ret kararı taraflara resen tebliğ edilir. </a:t>
            </a:r>
            <a:r>
              <a:rPr lang="tr-TR" sz="1200" b="1" u="sng" dirty="0">
                <a:highlight>
                  <a:srgbClr val="FFFF00"/>
                </a:highlight>
              </a:rPr>
              <a:t>Kesinleşen</a:t>
            </a:r>
            <a:r>
              <a:rPr lang="tr-TR" sz="1200" dirty="0">
                <a:highlight>
                  <a:srgbClr val="FFFF00"/>
                </a:highlight>
              </a:rPr>
              <a:t> ret kararının </a:t>
            </a:r>
            <a:r>
              <a:rPr lang="tr-TR" sz="1200" dirty="0"/>
              <a:t>da resen tebliğinden itibaren </a:t>
            </a:r>
            <a:r>
              <a:rPr lang="tr-TR" sz="1200" dirty="0">
                <a:highlight>
                  <a:srgbClr val="FFFF00"/>
                </a:highlight>
              </a:rPr>
              <a:t>iki hafta </a:t>
            </a:r>
            <a:r>
              <a:rPr lang="tr-TR" sz="1200" dirty="0"/>
              <a:t>içinde arabulucuya başvurulabilir.</a:t>
            </a:r>
          </a:p>
          <a:p>
            <a:pPr algn="just"/>
            <a:endParaRPr lang="tr-TR" sz="1200" dirty="0"/>
          </a:p>
          <a:p>
            <a:pPr algn="just"/>
            <a:r>
              <a:rPr lang="tr-TR" sz="1200" dirty="0"/>
              <a:t>Feshin geçerli bir sebebe dayandığını ispat yükümlülüğü işverene aittir. İşçi, feshin başka bir sebebe dayandığını iddia ettiği takdirde, bu iddiasını ispatla yükümlüdür.</a:t>
            </a:r>
          </a:p>
          <a:p>
            <a:pPr algn="just"/>
            <a:endParaRPr lang="tr-TR" sz="1200" dirty="0"/>
          </a:p>
          <a:p>
            <a:pPr algn="just"/>
            <a:r>
              <a:rPr lang="tr-TR" sz="1200" dirty="0"/>
              <a:t>(DEĞİŞİK FIKRA RGT: 25.10.2017 RG NO: 30221 KANUN NO: 7036/11) (YÜR. TAR.: 01.01.2018) (KOD 2)</a:t>
            </a:r>
          </a:p>
          <a:p>
            <a:pPr algn="just"/>
            <a:r>
              <a:rPr lang="tr-TR" sz="1200" dirty="0"/>
              <a:t>Dava ivedilikle sonuçlandırılır. Mahkemece verilen karar hakkında istinaf yoluna başvurulması halinde, bölge adliye mahkemesi ivedilikle ve kesin olarak karar verir.</a:t>
            </a:r>
          </a:p>
          <a:p>
            <a:pPr algn="just"/>
            <a:endParaRPr lang="tr-TR" sz="1200" dirty="0"/>
          </a:p>
          <a:p>
            <a:pPr algn="just"/>
            <a:r>
              <a:rPr lang="tr-TR" sz="1200" dirty="0"/>
              <a:t>(İPTAL EDİLEN FIKRA ANY. MAH. 19.10.2005 T. 2003/66 E. 2005/72 K. RGT: 24.11.2007 RG NO: 26710) (KOD 1)</a:t>
            </a:r>
          </a:p>
        </p:txBody>
      </p:sp>
    </p:spTree>
    <p:extLst>
      <p:ext uri="{BB962C8B-B14F-4D97-AF65-F5344CB8AC3E}">
        <p14:creationId xmlns:p14="http://schemas.microsoft.com/office/powerpoint/2010/main" val="1573780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6186309"/>
          </a:xfrm>
          <a:prstGeom prst="rect">
            <a:avLst/>
          </a:prstGeom>
        </p:spPr>
        <p:txBody>
          <a:bodyPr wrap="square">
            <a:spAutoFit/>
          </a:bodyPr>
          <a:lstStyle/>
          <a:p>
            <a:pPr algn="ctr"/>
            <a:r>
              <a:rPr lang="tr-TR" sz="1200" b="1" dirty="0">
                <a:solidFill>
                  <a:srgbClr val="FF0000"/>
                </a:solidFill>
              </a:rPr>
              <a:t>İŞ KANUNU </a:t>
            </a:r>
          </a:p>
          <a:p>
            <a:pPr algn="ctr"/>
            <a:r>
              <a:rPr lang="tr-TR" sz="1200" b="1" dirty="0">
                <a:solidFill>
                  <a:srgbClr val="FF0000"/>
                </a:solidFill>
              </a:rPr>
              <a:t>MADDE 21</a:t>
            </a:r>
          </a:p>
          <a:p>
            <a:pPr algn="just"/>
            <a:r>
              <a:rPr lang="tr-TR" sz="1200" dirty="0"/>
              <a:t>Geçersiz sebeple yapılan feshin sonuçları</a:t>
            </a:r>
          </a:p>
          <a:p>
            <a:pPr algn="just"/>
            <a:endParaRPr lang="tr-TR" sz="1200" dirty="0"/>
          </a:p>
          <a:p>
            <a:pPr algn="just"/>
            <a:r>
              <a:rPr lang="tr-TR" sz="1200" dirty="0"/>
              <a:t>MADDE 21 - İşverence geçerli sebep gösterilmediği veya gösterilen sebebin geçerli olmadığı mahkemece veya özel hakem tarafından tespit edilerek feshin geçersizliğine karar verildiğinde, işveren, işçiyi bir ay içinde işe başlatmak zorundadır. İşçiyi başvurusu üzerine işveren bir ay içinde işe başlatmaz ise, işçiye en az dört aylık ve en çok sekiz aylık ücreti tutarında tazminat ödemekle yükümlü olur.</a:t>
            </a:r>
          </a:p>
          <a:p>
            <a:pPr algn="just"/>
            <a:r>
              <a:rPr lang="tr-TR" sz="1200" dirty="0">
                <a:highlight>
                  <a:srgbClr val="00FF00"/>
                </a:highlight>
              </a:rPr>
              <a:t>Mahkeme veya özel hakem feshin geçersizliğine karar verdiğinde, işçinin işe başlatılmaması halinde ödenecek tazminat miktarını da belirler.</a:t>
            </a:r>
          </a:p>
          <a:p>
            <a:pPr algn="just"/>
            <a:r>
              <a:rPr lang="tr-TR" sz="1200" dirty="0">
                <a:highlight>
                  <a:srgbClr val="FFFF00"/>
                </a:highlight>
              </a:rPr>
              <a:t>Kararın kesinleşmesine kadar çalıştırılmadığı süre için işçiye en çok dört aya kadar doğmuş bulunan ücret ve diğer hakları ödenir.</a:t>
            </a:r>
          </a:p>
          <a:p>
            <a:pPr algn="just"/>
            <a:r>
              <a:rPr lang="tr-TR" sz="1200" dirty="0"/>
              <a:t>Mahkeme veya özel hakem, ikinci fıkrada düzenlenen tazminat ile üçüncü fıkrada düzenlenen ücret ve diğer hakları, dava tarihindeki ücreti esas alarak parasal olarak belirler.</a:t>
            </a:r>
          </a:p>
          <a:p>
            <a:pPr algn="just"/>
            <a:r>
              <a:rPr lang="tr-TR" sz="1200" dirty="0"/>
              <a:t>İşçi işe başlatılırsa, peşin olarak ödenen bildirim süresine ait ücret ile kıdem tazminatı, yukarıdaki fıkra hükümlerine göre yapılacak ödemeden mahsup edilir. İşe başlatılmayan işçiye bildirim süresi verilmemiş veya bildirim süresine ait ücret peşin ödenmemişse, bu sürelere ait ücret tutarı ayrıca ödenir.</a:t>
            </a:r>
          </a:p>
          <a:p>
            <a:pPr algn="just"/>
            <a:r>
              <a:rPr lang="tr-TR" sz="1200" dirty="0"/>
              <a:t>İşçi kesinleşen mahkeme veya özel hakem kararının tebliğinden itibaren on işgünü içinde işe başlamak için işverene başvuruda bulunmak zorundadır. İşçi bu süre içinde başvuruda bulunmaz ise, işverence yapılmış olan fesih geçerli bir fesih sayılır ve işveren sadece bunun hukuki sonuçları ile sorumlu olur.</a:t>
            </a:r>
          </a:p>
          <a:p>
            <a:pPr algn="just"/>
            <a:endParaRPr lang="tr-TR" sz="1200" dirty="0"/>
          </a:p>
          <a:p>
            <a:pPr algn="just"/>
            <a:r>
              <a:rPr lang="tr-TR" sz="1200" dirty="0"/>
              <a:t>Arabuluculuk faaliyeti sonunda tarafların, işçinin işe başlatılması konusunda anlaşmaları halinde;</a:t>
            </a:r>
          </a:p>
          <a:p>
            <a:pPr algn="just"/>
            <a:endParaRPr lang="tr-TR" sz="1200" dirty="0"/>
          </a:p>
          <a:p>
            <a:pPr algn="just"/>
            <a:r>
              <a:rPr lang="tr-TR" sz="1200" dirty="0"/>
              <a:t>a) </a:t>
            </a:r>
            <a:r>
              <a:rPr lang="tr-TR" sz="1200" dirty="0">
                <a:highlight>
                  <a:srgbClr val="00FFFF"/>
                </a:highlight>
              </a:rPr>
              <a:t>İşe başlatma tarihini,</a:t>
            </a:r>
            <a:endParaRPr lang="tr-TR" sz="1200" dirty="0"/>
          </a:p>
          <a:p>
            <a:pPr algn="just"/>
            <a:r>
              <a:rPr lang="tr-TR" sz="1200" dirty="0"/>
              <a:t>b) </a:t>
            </a:r>
            <a:r>
              <a:rPr lang="tr-TR" sz="1200" dirty="0">
                <a:highlight>
                  <a:srgbClr val="FFFF00"/>
                </a:highlight>
              </a:rPr>
              <a:t>Üçüncü fıkrada düzenlenen ücret ve diğer hakların parasal miktarını,</a:t>
            </a:r>
            <a:endParaRPr lang="tr-TR" sz="1200" dirty="0"/>
          </a:p>
          <a:p>
            <a:pPr algn="just"/>
            <a:r>
              <a:rPr lang="tr-TR" sz="1200" dirty="0"/>
              <a:t>c) </a:t>
            </a:r>
            <a:r>
              <a:rPr lang="tr-TR" sz="1200" dirty="0">
                <a:highlight>
                  <a:srgbClr val="00FF00"/>
                </a:highlight>
              </a:rPr>
              <a:t>İşçinin işe başlatılmaması durumunda ikinci fıkrada düzenlenen tazminatın parasal miktarını,</a:t>
            </a:r>
            <a:endParaRPr lang="tr-TR" sz="1200" dirty="0"/>
          </a:p>
          <a:p>
            <a:pPr algn="just"/>
            <a:r>
              <a:rPr lang="tr-TR" sz="1200" dirty="0"/>
              <a:t>belirlemeleri zorunludur. </a:t>
            </a:r>
            <a:r>
              <a:rPr lang="tr-TR" sz="1200" dirty="0">
                <a:highlight>
                  <a:srgbClr val="FF00FF"/>
                </a:highlight>
              </a:rPr>
              <a:t>Aksi takdirde </a:t>
            </a:r>
            <a:r>
              <a:rPr lang="tr-TR" sz="1200" dirty="0"/>
              <a:t>anlaşma sağlanamamış sayılır ve son tutanak buna göre düzenlenir. İşçinin kararlaştırılan tarihte işe başlamaması halinde fesih geçerli hale gelir ve işveren sadece bunun hukuki sonuçları ile sorumlu olur.</a:t>
            </a:r>
          </a:p>
          <a:p>
            <a:pPr algn="just"/>
            <a:endParaRPr lang="tr-TR" sz="1200" dirty="0"/>
          </a:p>
          <a:p>
            <a:pPr algn="just"/>
            <a:r>
              <a:rPr lang="tr-TR" sz="1200" dirty="0"/>
              <a:t>Bu maddenin </a:t>
            </a:r>
            <a:r>
              <a:rPr lang="tr-TR" sz="1200" dirty="0">
                <a:highlight>
                  <a:srgbClr val="FF00FF"/>
                </a:highlight>
              </a:rPr>
              <a:t>birinci, ikinci ve üçüncü </a:t>
            </a:r>
            <a:r>
              <a:rPr lang="tr-TR" sz="1200" dirty="0"/>
              <a:t>fıkra hükümleri sözleşmeler ile hiçbir suretle </a:t>
            </a:r>
            <a:r>
              <a:rPr lang="tr-TR" sz="1200" dirty="0">
                <a:highlight>
                  <a:srgbClr val="FF00FF"/>
                </a:highlight>
              </a:rPr>
              <a:t>değiştirilemez</a:t>
            </a:r>
            <a:r>
              <a:rPr lang="tr-TR" sz="1200" dirty="0"/>
              <a:t>; aksi yönde sözleşme hükümleri geçersizdir.</a:t>
            </a:r>
          </a:p>
          <a:p>
            <a:pPr algn="just"/>
            <a:endParaRPr lang="tr-TR" sz="1200" dirty="0"/>
          </a:p>
        </p:txBody>
      </p:sp>
    </p:spTree>
    <p:extLst>
      <p:ext uri="{BB962C8B-B14F-4D97-AF65-F5344CB8AC3E}">
        <p14:creationId xmlns:p14="http://schemas.microsoft.com/office/powerpoint/2010/main" val="2325778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80728"/>
            <a:ext cx="7992888" cy="6432530"/>
          </a:xfrm>
          <a:prstGeom prst="rect">
            <a:avLst/>
          </a:prstGeom>
        </p:spPr>
        <p:txBody>
          <a:bodyPr wrap="square">
            <a:spAutoFit/>
          </a:bodyPr>
          <a:lstStyle/>
          <a:p>
            <a:pPr algn="ctr"/>
            <a:r>
              <a:rPr lang="tr-TR" sz="2800" b="1" dirty="0"/>
              <a:t>Madde 4</a:t>
            </a:r>
          </a:p>
          <a:p>
            <a:pPr algn="ctr"/>
            <a:r>
              <a:rPr lang="tr-TR" dirty="0"/>
              <a:t>Gizlilik</a:t>
            </a:r>
            <a:endParaRPr lang="tr-TR" b="1" dirty="0"/>
          </a:p>
          <a:p>
            <a:pPr algn="ctr"/>
            <a:r>
              <a:rPr lang="tr-TR" dirty="0"/>
              <a:t>(1) Taraflarca aksi kararlaştırılmadıkça arabulucu, arabuluculuk faaliyeti çerçevesinde kendisine sunulan veya diğer bir şekilde elde ettiği bilgi ve belgeler ile diğer kayıtları gizli tutmakla yükümlüdür.</a:t>
            </a:r>
          </a:p>
          <a:p>
            <a:pPr algn="ctr"/>
            <a:endParaRPr lang="tr-TR" dirty="0"/>
          </a:p>
          <a:p>
            <a:pPr algn="ctr"/>
            <a:r>
              <a:rPr lang="tr-TR" dirty="0"/>
              <a:t>(2) Aksi kararlaştırılmadıkça taraflar ve görüşmelere katılan diğer kişiler de bu konudaki gizliliğe uymak zorundadırlar.</a:t>
            </a:r>
          </a:p>
          <a:p>
            <a:pPr algn="just"/>
            <a:endParaRPr lang="tr-TR" sz="1200" dirty="0"/>
          </a:p>
          <a:p>
            <a:pPr algn="just"/>
            <a:r>
              <a:rPr lang="tr-TR" sz="1200" b="1" dirty="0">
                <a:solidFill>
                  <a:srgbClr val="FF0000"/>
                </a:solidFill>
              </a:rPr>
              <a:t>MADDE 6 </a:t>
            </a:r>
            <a:r>
              <a:rPr lang="tr-TR" sz="1200" dirty="0"/>
              <a:t>- (1) Taraflarca aksi kararlaştırılmadıkça arabulucu, arabuluculuk faaliyeti çerçevesinde kendisine sunulan veya herhangi bir şekilde elde ettiği bilgi ve belgeler ile diğer kayıtları gizli tutmakla yükümlüdür.</a:t>
            </a:r>
          </a:p>
          <a:p>
            <a:pPr algn="just"/>
            <a:r>
              <a:rPr lang="tr-TR" sz="1200" dirty="0"/>
              <a:t> </a:t>
            </a:r>
          </a:p>
          <a:p>
            <a:pPr algn="just"/>
            <a:r>
              <a:rPr lang="tr-TR" sz="1200" dirty="0"/>
              <a:t>(2) Aksi kararlaştırılmadıkça taraflar, kanuni temsilcileri, avukatları ve görüşmelere katılan diğer kişiler de bu konudaki gizliliğe uymak zorundadır.</a:t>
            </a:r>
          </a:p>
          <a:p>
            <a:pPr algn="just"/>
            <a:r>
              <a:rPr lang="tr-TR" sz="1200" dirty="0"/>
              <a:t> </a:t>
            </a:r>
          </a:p>
          <a:p>
            <a:pPr algn="just"/>
            <a:r>
              <a:rPr lang="tr-TR" sz="1200" dirty="0">
                <a:highlight>
                  <a:srgbClr val="FFFF00"/>
                </a:highlight>
              </a:rPr>
              <a:t>(3) Gizlilik kuralına uyma yükümlülüğü, arabulucunun yanında çalışan kişiler, denetim ve gözetimi altında ilgili mevzuat çerçevesinde staj yapanlar, Bakanlık ve Kurul görevlileri yönünden de geçerlidir.</a:t>
            </a:r>
          </a:p>
          <a:p>
            <a:pPr algn="just"/>
            <a:r>
              <a:rPr lang="tr-TR" sz="1200" dirty="0">
                <a:highlight>
                  <a:srgbClr val="FFFF00"/>
                </a:highlight>
              </a:rPr>
              <a:t> </a:t>
            </a:r>
          </a:p>
          <a:p>
            <a:pPr algn="just"/>
            <a:r>
              <a:rPr lang="tr-TR" sz="1200" dirty="0">
                <a:highlight>
                  <a:srgbClr val="FFFF00"/>
                </a:highlight>
              </a:rPr>
              <a:t>(4) Gizlilik kuralına aykırı hareket eden arabulucunun; hukuki ve cezai sorumluluğu saklı olup, sicilden silinmesine  karar verilebilir.</a:t>
            </a:r>
          </a:p>
          <a:p>
            <a:pPr algn="ctr"/>
            <a:endParaRPr lang="tr-TR" dirty="0"/>
          </a:p>
          <a:p>
            <a:endParaRPr lang="tr-TR" sz="2800" dirty="0"/>
          </a:p>
          <a:p>
            <a:endParaRPr lang="tr-TR" sz="2800" dirty="0"/>
          </a:p>
          <a:p>
            <a:endParaRPr lang="tr-TR"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5632311"/>
          </a:xfrm>
          <a:prstGeom prst="rect">
            <a:avLst/>
          </a:prstGeom>
        </p:spPr>
        <p:txBody>
          <a:bodyPr wrap="square">
            <a:spAutoFit/>
          </a:bodyPr>
          <a:lstStyle/>
          <a:p>
            <a:pPr algn="ctr"/>
            <a:endParaRPr lang="tr-TR" sz="1200" b="1" dirty="0">
              <a:solidFill>
                <a:srgbClr val="FF0000"/>
              </a:solidFill>
            </a:endParaRPr>
          </a:p>
          <a:p>
            <a:pPr algn="ctr"/>
            <a:r>
              <a:rPr lang="tr-TR" sz="1200" b="1" dirty="0">
                <a:solidFill>
                  <a:srgbClr val="FF0000"/>
                </a:solidFill>
              </a:rPr>
              <a:t>6102 S. TÜRK TİCARET KANUNU </a:t>
            </a:r>
          </a:p>
          <a:p>
            <a:pPr algn="ctr"/>
            <a:r>
              <a:rPr lang="tr-TR" sz="1200" b="1" dirty="0">
                <a:solidFill>
                  <a:srgbClr val="FF0000"/>
                </a:solidFill>
              </a:rPr>
              <a:t>MADDE 4</a:t>
            </a:r>
          </a:p>
          <a:p>
            <a:pPr algn="just"/>
            <a:r>
              <a:rPr lang="tr-TR" sz="1200" dirty="0"/>
              <a:t>1. Genel olarak</a:t>
            </a:r>
          </a:p>
          <a:p>
            <a:pPr algn="just"/>
            <a:endParaRPr lang="tr-TR" sz="1200" dirty="0"/>
          </a:p>
          <a:p>
            <a:pPr algn="just"/>
            <a:endParaRPr lang="tr-TR" sz="1200" dirty="0"/>
          </a:p>
          <a:p>
            <a:pPr algn="just"/>
            <a:r>
              <a:rPr lang="tr-TR" sz="1200" dirty="0"/>
              <a:t>MADDE 4 - (1) Her iki tarafın da </a:t>
            </a:r>
            <a:r>
              <a:rPr lang="tr-TR" sz="1200" dirty="0">
                <a:highlight>
                  <a:srgbClr val="FFFF00"/>
                </a:highlight>
              </a:rPr>
              <a:t>ticari işletmesiyle </a:t>
            </a:r>
            <a:r>
              <a:rPr lang="tr-TR" sz="1200" dirty="0"/>
              <a:t>ilgili hususlardan doğan hukuk davaları ve çekişmesiz yargı işleri ile </a:t>
            </a:r>
            <a:r>
              <a:rPr lang="tr-TR" sz="1200" dirty="0">
                <a:highlight>
                  <a:srgbClr val="FFFF00"/>
                </a:highlight>
              </a:rPr>
              <a:t>tarafların tacir olup olmadıklarına bakılmaksızın</a:t>
            </a:r>
            <a:r>
              <a:rPr lang="tr-TR" sz="1200" dirty="0"/>
              <a:t>;</a:t>
            </a:r>
          </a:p>
          <a:p>
            <a:pPr algn="just"/>
            <a:endParaRPr lang="tr-TR" sz="1200" dirty="0"/>
          </a:p>
          <a:p>
            <a:pPr algn="just"/>
            <a:r>
              <a:rPr lang="tr-TR" sz="1200" dirty="0"/>
              <a:t>a) Bu Kanunda,</a:t>
            </a:r>
          </a:p>
          <a:p>
            <a:pPr algn="just"/>
            <a:r>
              <a:rPr lang="tr-TR" sz="1200" dirty="0"/>
              <a:t>b) Türk Medeni Kanunu'nun, rehin karşılığında ödünç verme işi ile uğraşanlar hakkındaki 962 ila 969 uncu maddelerinde,</a:t>
            </a:r>
          </a:p>
          <a:p>
            <a:pPr algn="just"/>
            <a:r>
              <a:rPr lang="tr-TR" sz="1200" dirty="0"/>
              <a:t>c) 11/1/2011 tarihli ve 6098 sayılı Türk Borçlar Kanunu'nun malvarlığının veya işletmenin devralınması ile işletmelerin birleşmesi ve şekil değiştirmesi hakkındaki 202 ve 203, rekabet yasağına ilişkin 444 ve 447, yayın sözleşmesine dair 487 ila 501, kredi mektubu ve kredi emrini düzenleyen 515 ila 519, komisyon sözleşmesine ilişkin 532 ila 545, ticari temsilciler, ticari vekiller ve diğer tacir yardımcıları için öngörülmüş bulunan 547 ila 554, havale hakkındaki 555 ila 560, saklama sözleşmelerini düzenleyen 561 ila 580 inci maddelerinde,</a:t>
            </a:r>
          </a:p>
          <a:p>
            <a:pPr algn="just"/>
            <a:r>
              <a:rPr lang="tr-TR" sz="1200" dirty="0"/>
              <a:t>d) Fikri mülkiyet hukukuna dair mevzuatta,</a:t>
            </a:r>
          </a:p>
          <a:p>
            <a:pPr algn="just"/>
            <a:r>
              <a:rPr lang="tr-TR" sz="1200" dirty="0"/>
              <a:t>e) Borsa, sergi, panayır ve pazarlar ile antrepo ve ticarete özgü diğer yerlere ilişkin özel hükümlerde,</a:t>
            </a:r>
          </a:p>
          <a:p>
            <a:pPr algn="just"/>
            <a:r>
              <a:rPr lang="tr-TR" sz="1200" dirty="0"/>
              <a:t>f) Bankalara, diğer kredi kuruluşlarına, finansal kurumlara ve ödünç para verme işlerine ilişkin düzenlemelerde, </a:t>
            </a:r>
          </a:p>
          <a:p>
            <a:pPr algn="just"/>
            <a:endParaRPr lang="tr-TR" sz="1200" dirty="0"/>
          </a:p>
          <a:p>
            <a:pPr algn="just"/>
            <a:r>
              <a:rPr lang="tr-TR" sz="1200" dirty="0"/>
              <a:t>öngörülen hususlardan doğan hukuk davaları ve çekişmesiz yargı işleri ticari dava ve ticari nitelikte çekişmesiz yargı işi sayılır. Ancak, </a:t>
            </a:r>
            <a:r>
              <a:rPr lang="tr-TR" sz="1200" dirty="0">
                <a:highlight>
                  <a:srgbClr val="FFFF00"/>
                </a:highlight>
              </a:rPr>
              <a:t>herhangi bir ticari işletmeyi ilgilendirmeyen </a:t>
            </a:r>
            <a:r>
              <a:rPr lang="tr-TR" sz="1200" dirty="0">
                <a:highlight>
                  <a:srgbClr val="00FFFF"/>
                </a:highlight>
              </a:rPr>
              <a:t>havale, vedia ve fikir ve sanat eserlerine ilişkin haklardan doğan </a:t>
            </a:r>
            <a:r>
              <a:rPr lang="tr-TR" sz="1200" dirty="0"/>
              <a:t>davalar bundan istisnadır.</a:t>
            </a:r>
          </a:p>
          <a:p>
            <a:pPr algn="just"/>
            <a:endParaRPr lang="tr-TR" sz="1200" dirty="0"/>
          </a:p>
          <a:p>
            <a:pPr algn="just"/>
            <a:r>
              <a:rPr lang="tr-TR" sz="1200" dirty="0"/>
              <a:t>(2) Ticari davalarda da deliller ile bunların sunulması 12/1/2011 tarihli ve 6100 sayılı Hukuk Muhakemeleri Kanunu hükümlerine tabidir; miktar veya değeri yüz bin Türk lirasını geçmeyen ticari davalarda basit yargılama usulü uygulanır.</a:t>
            </a:r>
          </a:p>
        </p:txBody>
      </p:sp>
    </p:spTree>
    <p:extLst>
      <p:ext uri="{BB962C8B-B14F-4D97-AF65-F5344CB8AC3E}">
        <p14:creationId xmlns:p14="http://schemas.microsoft.com/office/powerpoint/2010/main" val="14280081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6247864"/>
          </a:xfrm>
          <a:prstGeom prst="rect">
            <a:avLst/>
          </a:prstGeom>
        </p:spPr>
        <p:txBody>
          <a:bodyPr wrap="square">
            <a:spAutoFit/>
          </a:bodyPr>
          <a:lstStyle/>
          <a:p>
            <a:pPr algn="ctr"/>
            <a:endParaRPr lang="tr-TR" sz="1200" b="1" dirty="0">
              <a:solidFill>
                <a:srgbClr val="FF0000"/>
              </a:solidFill>
            </a:endParaRPr>
          </a:p>
          <a:p>
            <a:pPr algn="ctr"/>
            <a:r>
              <a:rPr lang="tr-TR" sz="1600" b="1" dirty="0">
                <a:solidFill>
                  <a:srgbClr val="FF0000"/>
                </a:solidFill>
              </a:rPr>
              <a:t>6102 S. TÜRK TİCARET KANUNU </a:t>
            </a:r>
          </a:p>
          <a:p>
            <a:pPr algn="ctr"/>
            <a:r>
              <a:rPr lang="tr-TR" sz="1600" b="1" dirty="0">
                <a:solidFill>
                  <a:srgbClr val="FF0000"/>
                </a:solidFill>
              </a:rPr>
              <a:t>MADDE 5/A</a:t>
            </a:r>
          </a:p>
          <a:p>
            <a:pPr algn="ctr"/>
            <a:endParaRPr lang="tr-TR" sz="1600" b="1" dirty="0">
              <a:solidFill>
                <a:srgbClr val="FF0000"/>
              </a:solidFill>
            </a:endParaRPr>
          </a:p>
          <a:p>
            <a:pPr algn="ctr"/>
            <a:r>
              <a:rPr lang="tr-TR" sz="1600" b="1" dirty="0">
                <a:solidFill>
                  <a:srgbClr val="FF0000"/>
                </a:solidFill>
              </a:rPr>
              <a:t>Dava şartı olarak arabuluculuk</a:t>
            </a:r>
          </a:p>
          <a:p>
            <a:pPr algn="ctr"/>
            <a:endParaRPr lang="tr-TR" sz="1600" b="1" dirty="0">
              <a:solidFill>
                <a:srgbClr val="FF0000"/>
              </a:solidFill>
            </a:endParaRPr>
          </a:p>
          <a:p>
            <a:pPr algn="just"/>
            <a:r>
              <a:rPr lang="tr-TR" sz="1600" dirty="0"/>
              <a:t>MADDE 5/A - (EKLENMİŞ MADDE RGT: 19.12.2018 RG NO: 30630 KANUN NO: 7155/20) (YÜR. TAR.: 01.01.2019)</a:t>
            </a:r>
          </a:p>
          <a:p>
            <a:pPr algn="just"/>
            <a:endParaRPr lang="tr-TR" sz="1600" dirty="0"/>
          </a:p>
          <a:p>
            <a:pPr algn="just"/>
            <a:r>
              <a:rPr lang="tr-TR" sz="1600" dirty="0"/>
              <a:t>(1) Bu Kanunun 4 üncü maddesinde ve diğer kanunlarda </a:t>
            </a:r>
            <a:r>
              <a:rPr lang="tr-TR" sz="1600" dirty="0">
                <a:solidFill>
                  <a:srgbClr val="FF0000"/>
                </a:solidFill>
              </a:rPr>
              <a:t>(*)</a:t>
            </a:r>
            <a:r>
              <a:rPr lang="tr-TR" sz="1600" dirty="0"/>
              <a:t> belirtilen </a:t>
            </a:r>
            <a:r>
              <a:rPr lang="tr-TR" sz="1600" dirty="0">
                <a:highlight>
                  <a:srgbClr val="FFFF00"/>
                </a:highlight>
              </a:rPr>
              <a:t>ticari davalardan</a:t>
            </a:r>
            <a:r>
              <a:rPr lang="tr-TR" sz="1600" dirty="0"/>
              <a:t>, konusu bir miktar paranın ödenmesi olan </a:t>
            </a:r>
            <a:r>
              <a:rPr lang="tr-TR" sz="1600" dirty="0">
                <a:highlight>
                  <a:srgbClr val="FFFF00"/>
                </a:highlight>
              </a:rPr>
              <a:t>alacak ve tazminat talepleri </a:t>
            </a:r>
            <a:r>
              <a:rPr lang="tr-TR" sz="1600" dirty="0"/>
              <a:t>hakkında dava açılmadan önce arabulucuya başvurulmuş olması dava şartıdır. </a:t>
            </a:r>
          </a:p>
          <a:p>
            <a:pPr algn="just"/>
            <a:endParaRPr lang="tr-TR" sz="1600" dirty="0"/>
          </a:p>
          <a:p>
            <a:pPr algn="just"/>
            <a:r>
              <a:rPr lang="tr-TR" sz="1600" dirty="0"/>
              <a:t>(2) Arabulucu, yapılan başvuruyu görevlendirildiği tarihten itibaren </a:t>
            </a:r>
            <a:r>
              <a:rPr lang="tr-TR" sz="1600" dirty="0">
                <a:highlight>
                  <a:srgbClr val="FFFF00"/>
                </a:highlight>
              </a:rPr>
              <a:t>altı hafta </a:t>
            </a:r>
            <a:r>
              <a:rPr lang="tr-TR" sz="1600" dirty="0"/>
              <a:t>içinde sonuçlandırır. Bu süre zorunlu hâllerde arabulucu tarafından </a:t>
            </a:r>
            <a:r>
              <a:rPr lang="tr-TR" sz="1600" dirty="0">
                <a:highlight>
                  <a:srgbClr val="FFFF00"/>
                </a:highlight>
              </a:rPr>
              <a:t>en fazla iki hafta </a:t>
            </a:r>
            <a:r>
              <a:rPr lang="tr-TR" sz="1600" dirty="0"/>
              <a:t>uzatılabilir.</a:t>
            </a:r>
          </a:p>
          <a:p>
            <a:pPr algn="just"/>
            <a:endParaRPr lang="tr-TR" sz="1200" dirty="0"/>
          </a:p>
          <a:p>
            <a:pPr algn="just"/>
            <a:r>
              <a:rPr lang="tr-TR" sz="1200" b="1" dirty="0">
                <a:solidFill>
                  <a:srgbClr val="FF0000"/>
                </a:solidFill>
              </a:rPr>
              <a:t>(*)</a:t>
            </a:r>
          </a:p>
          <a:p>
            <a:r>
              <a:rPr lang="tr-TR" sz="1200" dirty="0"/>
              <a:t>a. Kooperatifler Kanunu'nda düzenlenen hususlardan doğan hukuk davaları (1163 sayılı Kooperatifler Kanunu </a:t>
            </a:r>
            <a:r>
              <a:rPr lang="tr-TR" sz="1200" dirty="0" err="1"/>
              <a:t>md.</a:t>
            </a:r>
            <a:r>
              <a:rPr lang="tr-TR" sz="1200" dirty="0"/>
              <a:t> 99),</a:t>
            </a:r>
          </a:p>
          <a:p>
            <a:r>
              <a:rPr lang="tr-TR" sz="1200" dirty="0"/>
              <a:t>b. 2004 sayılı İcra ve İflas Kanunu’nun 154 vd. maddelerinde yer alan iflasa ilişkin davalar,</a:t>
            </a:r>
          </a:p>
          <a:p>
            <a:r>
              <a:rPr lang="tr-TR" sz="1200" dirty="0"/>
              <a:t>c. 5957 sayılı Sebze ve Meyveler ile Yeterli Arz ve Talep Derinliği Bulunan Diğer Malların Ticaretinin Düzenlenmesi Hakkında Kanun’un 10. maddesine göre “üreticiler ile meslek mensupları arasında veya meslek mensuplarının kendi aralarında Kanun’un uygulanmasıyla ilgili olarak ortaya çıkan </a:t>
            </a:r>
            <a:r>
              <a:rPr lang="tr-TR" sz="1200" dirty="0" err="1"/>
              <a:t>uyuşmazlıklar”dan</a:t>
            </a:r>
            <a:r>
              <a:rPr lang="tr-TR" sz="1200" dirty="0"/>
              <a:t> belli miktarı aşanlar,</a:t>
            </a:r>
          </a:p>
          <a:p>
            <a:r>
              <a:rPr lang="tr-TR" sz="1200" dirty="0"/>
              <a:t>d. 5362 sayılı Esnaf ve Sanatkârlar Meslek Kuruluşları Kanunu'nun 62. maddesinden kaynaklanan davalar.</a:t>
            </a:r>
          </a:p>
          <a:p>
            <a:pPr algn="just"/>
            <a:endParaRPr lang="tr-TR" sz="1200" dirty="0"/>
          </a:p>
        </p:txBody>
      </p:sp>
    </p:spTree>
    <p:extLst>
      <p:ext uri="{BB962C8B-B14F-4D97-AF65-F5344CB8AC3E}">
        <p14:creationId xmlns:p14="http://schemas.microsoft.com/office/powerpoint/2010/main" val="42214909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6370975"/>
          </a:xfrm>
          <a:prstGeom prst="rect">
            <a:avLst/>
          </a:prstGeom>
        </p:spPr>
        <p:txBody>
          <a:bodyPr wrap="square">
            <a:spAutoFit/>
          </a:bodyPr>
          <a:lstStyle/>
          <a:p>
            <a:pPr algn="ctr"/>
            <a:endParaRPr lang="tr-TR" sz="1200" b="1" dirty="0">
              <a:solidFill>
                <a:srgbClr val="FF0000"/>
              </a:solidFill>
            </a:endParaRPr>
          </a:p>
          <a:p>
            <a:pPr algn="ctr"/>
            <a:r>
              <a:rPr lang="tr-TR" sz="1600" b="1" dirty="0">
                <a:solidFill>
                  <a:srgbClr val="FF0000"/>
                </a:solidFill>
              </a:rPr>
              <a:t>6502 S. TÜKETİCİNİN KORUNMASI HAKKINDA KANUN</a:t>
            </a:r>
          </a:p>
          <a:p>
            <a:pPr algn="ctr"/>
            <a:r>
              <a:rPr lang="tr-TR" sz="1600" b="1" dirty="0">
                <a:solidFill>
                  <a:srgbClr val="FF0000"/>
                </a:solidFill>
              </a:rPr>
              <a:t>MADDE 73 A</a:t>
            </a:r>
          </a:p>
          <a:p>
            <a:pPr algn="ctr"/>
            <a:r>
              <a:rPr lang="tr-TR" sz="1600" b="1" dirty="0">
                <a:solidFill>
                  <a:srgbClr val="FF0000"/>
                </a:solidFill>
              </a:rPr>
              <a:t>Dava şartı olarak arabuluculuk</a:t>
            </a:r>
          </a:p>
          <a:p>
            <a:pPr algn="just"/>
            <a:r>
              <a:rPr lang="tr-TR" sz="1600" dirty="0"/>
              <a:t>MADDE 73/A- (Ek:22/7/2020-7251/59 </a:t>
            </a:r>
            <a:r>
              <a:rPr lang="tr-TR" sz="1600" dirty="0" err="1"/>
              <a:t>md.</a:t>
            </a:r>
            <a:r>
              <a:rPr lang="tr-TR" sz="1600" dirty="0"/>
              <a:t>)</a:t>
            </a:r>
          </a:p>
          <a:p>
            <a:pPr algn="just"/>
            <a:r>
              <a:rPr lang="tr-TR" sz="1600" dirty="0"/>
              <a:t>(1) </a:t>
            </a:r>
            <a:r>
              <a:rPr lang="tr-TR" sz="1600" dirty="0">
                <a:highlight>
                  <a:srgbClr val="FFFF00"/>
                </a:highlight>
              </a:rPr>
              <a:t>Tüketici mahkemelerinde görülen uyuşmazlıklarda</a:t>
            </a:r>
            <a:r>
              <a:rPr lang="tr-TR" sz="1600" dirty="0"/>
              <a:t> dava açılmadan önce arabulucuya başvurulmuş olması dava şartıdır. Şu kadar ki, aşağıda belirtilen hususlarda dava şartı olarak arabuluculuğa ilişkin hükümler uygulanmaz:</a:t>
            </a:r>
          </a:p>
          <a:p>
            <a:pPr algn="just"/>
            <a:r>
              <a:rPr lang="tr-TR" sz="1600" dirty="0"/>
              <a:t>a) Tüketici hakem heyetinin görevi kapsamında olan uyuşmazlıklar</a:t>
            </a:r>
          </a:p>
          <a:p>
            <a:pPr algn="just"/>
            <a:r>
              <a:rPr lang="tr-TR" sz="1600" dirty="0"/>
              <a:t>b) </a:t>
            </a:r>
            <a:r>
              <a:rPr lang="tr-TR" sz="1600" dirty="0">
                <a:highlight>
                  <a:srgbClr val="FFFF00"/>
                </a:highlight>
              </a:rPr>
              <a:t>Tüketici hakem heyeti kararlarına yapılan itirazlar</a:t>
            </a:r>
          </a:p>
          <a:p>
            <a:pPr algn="just"/>
            <a:r>
              <a:rPr lang="tr-TR" sz="1600" dirty="0"/>
              <a:t>c) 73 üncü maddenin altıncı fıkrasında belirtilen davalar</a:t>
            </a:r>
          </a:p>
          <a:p>
            <a:pPr algn="just"/>
            <a:r>
              <a:rPr lang="tr-TR" sz="1600" dirty="0"/>
              <a:t>ç) 74 üncü maddede belirtilen davalar</a:t>
            </a:r>
          </a:p>
          <a:p>
            <a:pPr algn="just"/>
            <a:r>
              <a:rPr lang="tr-TR" sz="1600" dirty="0"/>
              <a:t>d) Tüketici işlemi mahiyetinde olan ve taşınmazın aynından doğan uyuşmazlıklar</a:t>
            </a:r>
          </a:p>
          <a:p>
            <a:pPr algn="just"/>
            <a:r>
              <a:rPr lang="tr-TR" sz="1600" dirty="0"/>
              <a:t>(2) 7/6/2012 tarihli ve 6325 sayılı Hukuk Uyuşmazlıklarında Arabuluculuk Kanununun 18/A maddesinin </a:t>
            </a:r>
            <a:r>
              <a:rPr lang="tr-TR" sz="1600" dirty="0" err="1"/>
              <a:t>onbirinci</a:t>
            </a:r>
            <a:r>
              <a:rPr lang="tr-TR" sz="1600" dirty="0"/>
              <a:t> fıkrası tüketici aleyhine uygulanmaz.</a:t>
            </a:r>
          </a:p>
          <a:p>
            <a:pPr algn="just"/>
            <a:r>
              <a:rPr lang="tr-TR" sz="1600" dirty="0"/>
              <a:t>(3) Arabuluculuk faaliyeti sonunda taraflara ulaşılamaması, taraflar katılmadığı için görüşme yapılamaması veya tarafların anlaşmaları ya da anlaşamamaları hâlinde tüketicinin ödemesi gereken arabuluculuk ücreti, Adalet Bakanlığı bütçesinden karşılanır. Ancak belirtilen hâllerde arabuluculuk ücreti, Arabuluculuk Asgari Ücret Tarifesinin eki Arabuluculuk Ücret Tarifesinin Birinci Kısmına göre iki saatlik ücret tutarını geçemez.</a:t>
            </a:r>
          </a:p>
          <a:p>
            <a:pPr algn="just"/>
            <a:r>
              <a:rPr lang="tr-TR" sz="1600" dirty="0"/>
              <a:t>(4) Arabuluculuk faaliyeti sonunda açılan davanın tüketici lehine sonuçlanması</a:t>
            </a:r>
          </a:p>
          <a:p>
            <a:pPr algn="just"/>
            <a:r>
              <a:rPr lang="tr-TR" sz="1600" dirty="0"/>
              <a:t>hâlinde arabuluculuk ücreti, 6183 sayılı Kanun hükümlerine göre davalıdan tahsil olunarak bütçeye gelir kaydedilir.</a:t>
            </a:r>
          </a:p>
          <a:p>
            <a:pPr algn="just"/>
            <a:endParaRPr lang="tr-TR" sz="1200" dirty="0"/>
          </a:p>
        </p:txBody>
      </p:sp>
    </p:spTree>
    <p:extLst>
      <p:ext uri="{BB962C8B-B14F-4D97-AF65-F5344CB8AC3E}">
        <p14:creationId xmlns:p14="http://schemas.microsoft.com/office/powerpoint/2010/main" val="21834916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6247864"/>
          </a:xfrm>
          <a:prstGeom prst="rect">
            <a:avLst/>
          </a:prstGeom>
        </p:spPr>
        <p:txBody>
          <a:bodyPr wrap="square">
            <a:spAutoFit/>
          </a:bodyPr>
          <a:lstStyle/>
          <a:p>
            <a:pPr algn="ctr"/>
            <a:endParaRPr lang="tr-TR" sz="1600" b="1" dirty="0">
              <a:solidFill>
                <a:srgbClr val="FF0000"/>
              </a:solidFill>
            </a:endParaRPr>
          </a:p>
          <a:p>
            <a:pPr algn="ctr"/>
            <a:r>
              <a:rPr lang="tr-TR" sz="1600" b="1" dirty="0">
                <a:solidFill>
                  <a:srgbClr val="FF0000"/>
                </a:solidFill>
              </a:rPr>
              <a:t>6502 S. TÜKETİCİNİN KORUNMASI HAKKINDA KANUN</a:t>
            </a:r>
          </a:p>
          <a:p>
            <a:pPr algn="ctr"/>
            <a:r>
              <a:rPr lang="tr-TR" sz="1600" b="1" dirty="0">
                <a:solidFill>
                  <a:srgbClr val="FF0000"/>
                </a:solidFill>
              </a:rPr>
              <a:t>MADDE 73</a:t>
            </a:r>
          </a:p>
          <a:p>
            <a:pPr algn="just"/>
            <a:r>
              <a:rPr lang="tr-TR" sz="1400" dirty="0"/>
              <a:t>(6) Tüketici örgütleri, ilgili kamu kurum ve kuruluşları ile Bakanlık; haksız ticari uygulamalar ve ticari reklamlara ilişkin hükümler dışında, </a:t>
            </a:r>
            <a:r>
              <a:rPr lang="tr-TR" sz="1400" dirty="0">
                <a:highlight>
                  <a:srgbClr val="FFFF00"/>
                </a:highlight>
              </a:rPr>
              <a:t>genel olarak tüketicileri ilgilendiren ve bu Kanuna aykırı bir durumun doğma tehlikesi olan hâllerde bunun önlenmesine veya durdurulmasına ilişkin ihtiyati tedbir kararı alınması veya hukuka aykırı durumun tespiti, önlenmesi veya durdurulması amacıyla </a:t>
            </a:r>
            <a:r>
              <a:rPr lang="tr-TR" sz="1400" dirty="0"/>
              <a:t>tüketici mahkemelerinde dava açabilir.</a:t>
            </a:r>
          </a:p>
          <a:p>
            <a:pPr algn="ctr"/>
            <a:r>
              <a:rPr lang="tr-TR" sz="1600" b="1" dirty="0">
                <a:solidFill>
                  <a:srgbClr val="FF0000"/>
                </a:solidFill>
              </a:rPr>
              <a:t>MADDE 74</a:t>
            </a:r>
          </a:p>
          <a:p>
            <a:pPr algn="just"/>
            <a:r>
              <a:rPr lang="tr-TR" sz="1400" b="1" dirty="0"/>
              <a:t>Üretimin veya satışın durdurulması ve malın toplatılması </a:t>
            </a:r>
          </a:p>
          <a:p>
            <a:pPr algn="just"/>
            <a:r>
              <a:rPr lang="tr-TR" sz="1400" dirty="0"/>
              <a:t>(1) Satışa sunulan bir seri malın </a:t>
            </a:r>
            <a:r>
              <a:rPr lang="tr-TR" sz="1400" dirty="0">
                <a:highlight>
                  <a:srgbClr val="FFFF00"/>
                </a:highlight>
              </a:rPr>
              <a:t>ayıplı olduğunun tespiti, üretiminin veya satışının durdurulması, ayıbın ortadan kaldırılması ve satış amacıyla elinde bulunduranlardan toplatılması için</a:t>
            </a:r>
            <a:r>
              <a:rPr lang="tr-TR" sz="1400" dirty="0"/>
              <a:t> Bakanlık, tüketiciler veya tüketici örgütleri dava açabilir. </a:t>
            </a:r>
          </a:p>
          <a:p>
            <a:pPr algn="just"/>
            <a:r>
              <a:rPr lang="tr-TR" sz="1400" dirty="0"/>
              <a:t>(2) Satışa sunulan seri malın ayıplı olduğunun mahkeme kararı ile tespit edilmesi hâlinde, mahkeme ayıbın niteliğine göre malın satışını geçici olarak durdurma veya ayıbı giderme kararları verebilir. Üretici veya ithalatçı mahkeme kararının tebliğ tarihinden itibaren en geç üç ay içinde malın ayıbını ortadan kaldırmakla yükümlüdür. Malın ayıbının ortadan kalkmasının imkânsız olması hâlinde mal, üretici veya ithalatçı tarafından toplanır veya toplattırılır. Toplatılan mallar taşıdıkları risklere göre kısmen veya tamamen imha edilir veya ettirilir. İmha edilen malla ilgili tüketicinin dava ve tazminat hakları saklıdır. </a:t>
            </a:r>
          </a:p>
          <a:p>
            <a:pPr algn="just"/>
            <a:r>
              <a:rPr lang="tr-TR" sz="1400" dirty="0"/>
              <a:t>(3) Satışa sunulan bir seri malın, tüketicinin güvenliğini tehlikeye sokan bir ayıp taşıması durumunda Ürünlere İlişkin Teknik Mevzuatın Hazırlanması ve Uygulanmasına Dair Kanun hükümleri saklıdır. </a:t>
            </a:r>
          </a:p>
          <a:p>
            <a:pPr algn="just"/>
            <a:endParaRPr lang="tr-TR" sz="1600" dirty="0"/>
          </a:p>
          <a:p>
            <a:pPr algn="just"/>
            <a:r>
              <a:rPr lang="tr-TR" sz="1600" dirty="0"/>
              <a:t> </a:t>
            </a:r>
          </a:p>
          <a:p>
            <a:pPr algn="just"/>
            <a:endParaRPr lang="tr-TR" sz="1200" dirty="0"/>
          </a:p>
        </p:txBody>
      </p:sp>
    </p:spTree>
    <p:extLst>
      <p:ext uri="{BB962C8B-B14F-4D97-AF65-F5344CB8AC3E}">
        <p14:creationId xmlns:p14="http://schemas.microsoft.com/office/powerpoint/2010/main" val="28020704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5556" y="151179"/>
            <a:ext cx="7992888" cy="7663636"/>
          </a:xfrm>
          <a:prstGeom prst="rect">
            <a:avLst/>
          </a:prstGeom>
        </p:spPr>
        <p:txBody>
          <a:bodyPr wrap="square">
            <a:spAutoFit/>
          </a:bodyPr>
          <a:lstStyle/>
          <a:p>
            <a:pPr algn="ctr"/>
            <a:endParaRPr lang="tr-TR" sz="1600" b="1" dirty="0">
              <a:solidFill>
                <a:srgbClr val="FF0000"/>
              </a:solidFill>
            </a:endParaRPr>
          </a:p>
          <a:p>
            <a:pPr algn="just"/>
            <a:r>
              <a:rPr lang="tr-TR" sz="1600" dirty="0"/>
              <a:t>18A/11-Taraflardan birinin geçerli bir mazeret göstermeksizin ilk toplantıya katılmaması sebebiyle arabuluculuk faaliyetinin sona ermesi durumunda toplantıya katılmayan taraf, son tutanakta belirtilir ve bu taraf davada kısmen veya tamamen haklı çıksa bile yargılama giderinin tamamından sorumlu tutulur. Ayrıca bu taraf lehine vekâlet ücretine hükmedilmez. Her iki tarafın da ilk toplantıya katılmaması sebebiyle sona eren arabuluculuk faaliyeti üzerine açılacak davalarda tarafların yaptıkları yargılama giderleri kendi üzerlerinde bırakılır.</a:t>
            </a:r>
            <a:endParaRPr lang="tr-TR" sz="1600" b="1" dirty="0">
              <a:solidFill>
                <a:srgbClr val="FF0000"/>
              </a:solidFill>
            </a:endParaRPr>
          </a:p>
          <a:p>
            <a:pPr algn="ctr"/>
            <a:endParaRPr lang="tr-TR" sz="1600" b="1" dirty="0">
              <a:solidFill>
                <a:srgbClr val="FF0000"/>
              </a:solidFill>
            </a:endParaRPr>
          </a:p>
          <a:p>
            <a:pPr algn="ctr"/>
            <a:r>
              <a:rPr lang="tr-TR" sz="1600" b="1" dirty="0">
                <a:solidFill>
                  <a:srgbClr val="FF0000"/>
                </a:solidFill>
              </a:rPr>
              <a:t>TÜKETİCİ MAHKEMESİNDE GÖRÜLECEK İTİRAZIN İPTALİ DAVALARI</a:t>
            </a:r>
          </a:p>
          <a:p>
            <a:pPr algn="ctr"/>
            <a:r>
              <a:rPr lang="tr-TR" sz="1600" b="1" dirty="0">
                <a:solidFill>
                  <a:srgbClr val="FF0000"/>
                </a:solidFill>
              </a:rPr>
              <a:t>TÜKETİCİ MAHKEMESİNDE GÖRÜLECEK MENFİ TESPİT DAVALARI</a:t>
            </a:r>
          </a:p>
          <a:p>
            <a:pPr algn="ctr"/>
            <a:r>
              <a:rPr lang="tr-TR" sz="1600" b="1" dirty="0">
                <a:solidFill>
                  <a:srgbClr val="FF0000"/>
                </a:solidFill>
              </a:rPr>
              <a:t>DAVA ŞARTI KAPSAMINDADIR</a:t>
            </a:r>
          </a:p>
          <a:p>
            <a:pPr algn="ctr"/>
            <a:endParaRPr lang="tr-TR" sz="1600" b="1" dirty="0">
              <a:solidFill>
                <a:srgbClr val="FF0000"/>
              </a:solidFill>
            </a:endParaRPr>
          </a:p>
          <a:p>
            <a:pPr algn="ctr"/>
            <a:r>
              <a:rPr lang="tr-TR" sz="1600" b="1" dirty="0">
                <a:solidFill>
                  <a:srgbClr val="FF0000"/>
                </a:solidFill>
              </a:rPr>
              <a:t>TÜKETİCİ İŞLEMİ KAPSAMINDAKİ </a:t>
            </a:r>
            <a:r>
              <a:rPr lang="tr-TR" sz="1600" b="1" dirty="0">
                <a:solidFill>
                  <a:srgbClr val="FF0000"/>
                </a:solidFill>
                <a:highlight>
                  <a:srgbClr val="FFFF00"/>
                </a:highlight>
              </a:rPr>
              <a:t>KİRALAMA SÖZLEŞMELERİNDEN </a:t>
            </a:r>
            <a:r>
              <a:rPr lang="tr-TR" sz="1600" b="1" dirty="0">
                <a:solidFill>
                  <a:srgbClr val="FF0000"/>
                </a:solidFill>
              </a:rPr>
              <a:t>KAYNAKLANAN DAVALARDA GÖREVLİ MAHKEME </a:t>
            </a:r>
            <a:r>
              <a:rPr lang="tr-TR" sz="1600" b="1" dirty="0">
                <a:solidFill>
                  <a:srgbClr val="FF0000"/>
                </a:solidFill>
                <a:highlight>
                  <a:srgbClr val="FFFF00"/>
                </a:highlight>
              </a:rPr>
              <a:t>SULH HUKUK </a:t>
            </a:r>
            <a:r>
              <a:rPr lang="tr-TR" sz="1600" b="1" dirty="0">
                <a:solidFill>
                  <a:srgbClr val="FF0000"/>
                </a:solidFill>
              </a:rPr>
              <a:t>MAHKEMELERİDİR. </a:t>
            </a:r>
          </a:p>
          <a:p>
            <a:pPr algn="ctr"/>
            <a:r>
              <a:rPr lang="tr-TR" sz="1600" b="1" dirty="0">
                <a:solidFill>
                  <a:srgbClr val="FF0000"/>
                </a:solidFill>
              </a:rPr>
              <a:t>DAVA ŞARTI KAPSAMINDA DEĞİLDİR.</a:t>
            </a:r>
          </a:p>
          <a:p>
            <a:pPr algn="just"/>
            <a:r>
              <a:rPr lang="tr-TR" sz="1600" dirty="0"/>
              <a:t>Diğer hükümler </a:t>
            </a:r>
          </a:p>
          <a:p>
            <a:pPr algn="just"/>
            <a:r>
              <a:rPr lang="tr-TR" sz="1600" dirty="0"/>
              <a:t>MADDE 83- </a:t>
            </a:r>
          </a:p>
          <a:p>
            <a:pPr algn="just"/>
            <a:r>
              <a:rPr lang="tr-TR" sz="1600" dirty="0"/>
              <a:t>(1) Bu Kanunda hüküm bulunmayan hâllerde genel hükümler uygulanır. </a:t>
            </a:r>
          </a:p>
          <a:p>
            <a:pPr algn="just"/>
            <a:r>
              <a:rPr lang="tr-TR" sz="1600" dirty="0"/>
              <a:t>(2) Taraflardan birini tüketicinin oluşturduğu işlemler ile ilgili </a:t>
            </a:r>
            <a:r>
              <a:rPr lang="tr-TR" sz="1600" dirty="0">
                <a:highlight>
                  <a:srgbClr val="FFFF00"/>
                </a:highlight>
              </a:rPr>
              <a:t>diğer kanunlarda düzenleme olması,</a:t>
            </a:r>
            <a:r>
              <a:rPr lang="tr-TR" sz="1600" dirty="0"/>
              <a:t> bu işlemin tüketici işlemi sayılmasını ve </a:t>
            </a:r>
            <a:r>
              <a:rPr lang="tr-TR" sz="1600" dirty="0">
                <a:highlight>
                  <a:srgbClr val="FFFF00"/>
                </a:highlight>
              </a:rPr>
              <a:t>bu Kanunun görev </a:t>
            </a:r>
            <a:r>
              <a:rPr lang="tr-TR" sz="1600" dirty="0"/>
              <a:t>ve yetkiye ilişkin hükümlerinin uygulanmasını engellemez. </a:t>
            </a:r>
            <a:endParaRPr lang="tr-TR" sz="1600" b="1" dirty="0">
              <a:solidFill>
                <a:srgbClr val="FF0000"/>
              </a:solidFill>
            </a:endParaRPr>
          </a:p>
          <a:p>
            <a:pPr algn="ctr"/>
            <a:endParaRPr lang="tr-TR" sz="1600" b="1" dirty="0">
              <a:solidFill>
                <a:srgbClr val="FF0000"/>
              </a:solidFill>
            </a:endParaRPr>
          </a:p>
          <a:p>
            <a:pPr algn="ctr"/>
            <a:endParaRPr lang="tr-TR" sz="1600" b="1" dirty="0">
              <a:solidFill>
                <a:srgbClr val="FF0000"/>
              </a:solidFill>
            </a:endParaRPr>
          </a:p>
          <a:p>
            <a:pPr algn="ctr"/>
            <a:endParaRPr lang="tr-TR" sz="1600" b="1" dirty="0">
              <a:solidFill>
                <a:srgbClr val="FF0000"/>
              </a:solidFill>
            </a:endParaRPr>
          </a:p>
          <a:p>
            <a:pPr algn="ctr"/>
            <a:endParaRPr lang="tr-TR" sz="1600" b="1" dirty="0">
              <a:solidFill>
                <a:srgbClr val="FF0000"/>
              </a:solidFill>
            </a:endParaRPr>
          </a:p>
          <a:p>
            <a:pPr algn="just"/>
            <a:r>
              <a:rPr lang="tr-TR" sz="1600" dirty="0"/>
              <a:t> </a:t>
            </a:r>
          </a:p>
          <a:p>
            <a:pPr algn="just"/>
            <a:endParaRPr lang="tr-TR" sz="1200" dirty="0"/>
          </a:p>
        </p:txBody>
      </p:sp>
    </p:spTree>
    <p:extLst>
      <p:ext uri="{BB962C8B-B14F-4D97-AF65-F5344CB8AC3E}">
        <p14:creationId xmlns:p14="http://schemas.microsoft.com/office/powerpoint/2010/main" val="27167766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ctr">
              <a:buNone/>
            </a:pPr>
            <a:endParaRPr lang="tr-TR" dirty="0"/>
          </a:p>
          <a:p>
            <a:pPr algn="ctr">
              <a:buNone/>
            </a:pPr>
            <a:endParaRPr lang="tr-TR" dirty="0"/>
          </a:p>
          <a:p>
            <a:pPr algn="ctr">
              <a:buNone/>
            </a:pPr>
            <a:endParaRPr lang="tr-TR" dirty="0"/>
          </a:p>
          <a:p>
            <a:pPr algn="ctr">
              <a:buNone/>
            </a:pPr>
            <a:endParaRPr lang="tr-TR" dirty="0"/>
          </a:p>
          <a:p>
            <a:pPr algn="ctr">
              <a:buNone/>
            </a:pPr>
            <a:r>
              <a:rPr lang="tr-TR" b="1" i="1" dirty="0"/>
              <a:t>BANA ZAMAN AYIRDIĞINIZ İÇİN </a:t>
            </a:r>
          </a:p>
          <a:p>
            <a:pPr algn="ctr">
              <a:buNone/>
            </a:pPr>
            <a:r>
              <a:rPr lang="tr-TR" b="1" i="1" dirty="0"/>
              <a:t>TEŞEKKÜR EDERİM.</a:t>
            </a:r>
          </a:p>
        </p:txBody>
      </p:sp>
      <p:sp>
        <p:nvSpPr>
          <p:cNvPr id="3" name="2 Başlık"/>
          <p:cNvSpPr>
            <a:spLocks noGrp="1"/>
          </p:cNvSpPr>
          <p:nvPr>
            <p:ph type="title"/>
          </p:nvPr>
        </p:nvSpPr>
        <p:spPr/>
        <p:txBody>
          <a:bodyPr/>
          <a:lstStyle/>
          <a:p>
            <a:r>
              <a:rPr lang="tr-T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692696"/>
            <a:ext cx="7992888" cy="6217087"/>
          </a:xfrm>
          <a:prstGeom prst="rect">
            <a:avLst/>
          </a:prstGeom>
        </p:spPr>
        <p:txBody>
          <a:bodyPr wrap="square">
            <a:spAutoFit/>
          </a:bodyPr>
          <a:lstStyle/>
          <a:p>
            <a:pPr algn="ctr"/>
            <a:r>
              <a:rPr lang="tr-TR" sz="2800" b="1" dirty="0"/>
              <a:t>Madde 5</a:t>
            </a:r>
          </a:p>
          <a:p>
            <a:pPr algn="ctr"/>
            <a:r>
              <a:rPr lang="tr-TR" dirty="0"/>
              <a:t>Beyan veya belgelerin kullanılamaması </a:t>
            </a:r>
          </a:p>
          <a:p>
            <a:pPr algn="ctr"/>
            <a:endParaRPr lang="tr-TR" sz="2800" dirty="0"/>
          </a:p>
          <a:p>
            <a:r>
              <a:rPr lang="tr-TR" dirty="0"/>
              <a:t>(1)Taraflar, arabulucu veya arabuluculuğa katılanlar da dahil üçüncü bir kişi, uyuşmazlıkla ilgili olarak hukuk davası açıldığında yahut tahkim yoluna başvurulduğunda, aşağıdaki beyan veya belgeleri delil olarak ileri süremez ve bunlar hakkında tanıklık yapamaz:</a:t>
            </a:r>
          </a:p>
          <a:p>
            <a:endParaRPr lang="tr-TR" dirty="0"/>
          </a:p>
          <a:p>
            <a:r>
              <a:rPr lang="tr-TR" dirty="0"/>
              <a:t>a) Taraflarca yapılan arabuluculuk daveti veya bir tarafın arabuluculuk faaliyetine katılma isteği.</a:t>
            </a:r>
          </a:p>
          <a:p>
            <a:endParaRPr lang="tr-TR" dirty="0"/>
          </a:p>
          <a:p>
            <a:r>
              <a:rPr lang="tr-TR" dirty="0"/>
              <a:t>b) Uyuşmazlığın arabuluculuk yolu ile sona erdirilmesi için taraflarca ileri sürülen görüşler ve teklifler.</a:t>
            </a:r>
          </a:p>
          <a:p>
            <a:endParaRPr lang="tr-TR" dirty="0"/>
          </a:p>
          <a:p>
            <a:r>
              <a:rPr lang="tr-TR" dirty="0"/>
              <a:t>c) Arabuluculuk faaliyeti esnasında, taraflarca ileri sürülen öneriler veya herhangi bir vakıa veya iddianın kabulü.</a:t>
            </a:r>
          </a:p>
          <a:p>
            <a:endParaRPr lang="tr-TR" dirty="0"/>
          </a:p>
          <a:p>
            <a:r>
              <a:rPr lang="tr-TR" dirty="0"/>
              <a:t>ç) Sadece arabuluculuk faaliyeti dolayısıyla hazırlanan belgeler.</a:t>
            </a:r>
          </a:p>
          <a:p>
            <a:endParaRPr lang="tr-TR" dirty="0"/>
          </a:p>
          <a:p>
            <a:endParaRPr lang="tr-TR"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908720"/>
            <a:ext cx="7992888" cy="6001643"/>
          </a:xfrm>
          <a:prstGeom prst="rect">
            <a:avLst/>
          </a:prstGeom>
        </p:spPr>
        <p:txBody>
          <a:bodyPr wrap="square">
            <a:spAutoFit/>
          </a:bodyPr>
          <a:lstStyle/>
          <a:p>
            <a:pPr algn="ctr"/>
            <a:r>
              <a:rPr lang="tr-TR" sz="2800" b="1" dirty="0"/>
              <a:t>Madde 5</a:t>
            </a:r>
          </a:p>
          <a:p>
            <a:pPr algn="ctr"/>
            <a:r>
              <a:rPr lang="tr-TR" sz="1600" b="1" dirty="0"/>
              <a:t>devamı</a:t>
            </a:r>
          </a:p>
          <a:p>
            <a:pPr algn="ctr"/>
            <a:endParaRPr lang="tr-TR" sz="2800" dirty="0"/>
          </a:p>
          <a:p>
            <a:r>
              <a:rPr lang="tr-TR" sz="1600" dirty="0"/>
              <a:t>(2) Birinci fıkra hükmü, beyan veya belgenin şekline bakılmaksızın uygulanır.</a:t>
            </a:r>
          </a:p>
          <a:p>
            <a:endParaRPr lang="tr-TR" sz="1600" dirty="0"/>
          </a:p>
          <a:p>
            <a:r>
              <a:rPr lang="tr-TR" sz="1600" dirty="0"/>
              <a:t>(3) Birinci fıkrada belirtilen bilgilerin açıklanması mahkeme, hakem veya herhangi bir idari makam tarafından istenemez. Bu beyan veya belgeler, birinci fıkrada öngörülenin aksine, delil olarak sunulmuş olsa dahi hükme esas alınamaz. Ancak, söz konusu bilgiler bir kanun hükmü tarafından emredildiği veya arabuluculuk süreci sonunda varılan anlaşmanın uygulanması ve icrası için gerekli olduğu ölçüde açıklanabilir.</a:t>
            </a:r>
          </a:p>
          <a:p>
            <a:endParaRPr lang="tr-TR" sz="1600" dirty="0"/>
          </a:p>
          <a:p>
            <a:r>
              <a:rPr lang="tr-TR" sz="1600" dirty="0"/>
              <a:t>(4) Yukarıdaki fıkralar, arabuluculuğun konusuyla ilgili olup olmadığına bakılmaksızın, hukuk davası ve tahkimde uygulanır.</a:t>
            </a:r>
          </a:p>
          <a:p>
            <a:endParaRPr lang="tr-TR" sz="1600" dirty="0"/>
          </a:p>
          <a:p>
            <a:r>
              <a:rPr lang="tr-TR" sz="1600" dirty="0"/>
              <a:t>(5) Birinci fıkrada belirtilen sınırlamalar saklı kalmak koşuluyla, hukuk davası ve tahkimde ileri sürülebilen deliller, sadece arabuluculukta sunulmaları sebebiyle kabul edilemeyecek deliller haline gelmez.</a:t>
            </a:r>
          </a:p>
          <a:p>
            <a:endParaRPr lang="tr-TR" dirty="0"/>
          </a:p>
          <a:p>
            <a:endParaRPr lang="tr-TR" dirty="0"/>
          </a:p>
          <a:p>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1303</TotalTime>
  <Words>12767</Words>
  <Application>Microsoft Office PowerPoint</Application>
  <PresentationFormat>Ekran Gösterisi (4:3)</PresentationFormat>
  <Paragraphs>985</Paragraphs>
  <Slides>75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75</vt:i4>
      </vt:variant>
    </vt:vector>
  </HeadingPairs>
  <TitlesOfParts>
    <vt:vector size="80" baseType="lpstr">
      <vt:lpstr>Lucida Sans Unicode</vt:lpstr>
      <vt:lpstr>Verdana</vt:lpstr>
      <vt:lpstr>Wingdings 2</vt:lpstr>
      <vt:lpstr>Wingdings 3</vt:lpstr>
      <vt:lpstr>Kalabalık</vt:lpstr>
      <vt:lpstr> Arabuluculuk Mevzuatı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ARABULUCULUK</dc:title>
  <dc:creator>Hamdi Can ÜNSAL</dc:creator>
  <cp:lastModifiedBy>V23803</cp:lastModifiedBy>
  <cp:revision>38</cp:revision>
  <dcterms:created xsi:type="dcterms:W3CDTF">2018-03-24T12:18:06Z</dcterms:created>
  <dcterms:modified xsi:type="dcterms:W3CDTF">2022-10-29T10:48:22Z</dcterms:modified>
</cp:coreProperties>
</file>